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5" autoAdjust="0"/>
    <p:restoredTop sz="94660"/>
  </p:normalViewPr>
  <p:slideViewPr>
    <p:cSldViewPr snapToGrid="0">
      <p:cViewPr varScale="1">
        <p:scale>
          <a:sx n="92" d="100"/>
          <a:sy n="92" d="100"/>
        </p:scale>
        <p:origin x="84"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F99E-65C1-44EF-8FEC-0138C1B527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B11509DF-1D4B-46BB-B65F-2E2126C7E3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004F15AF-5634-48C2-9379-6040271313C1}"/>
              </a:ext>
            </a:extLst>
          </p:cNvPr>
          <p:cNvSpPr>
            <a:spLocks noGrp="1"/>
          </p:cNvSpPr>
          <p:nvPr>
            <p:ph type="dt" sz="half" idx="10"/>
          </p:nvPr>
        </p:nvSpPr>
        <p:spPr/>
        <p:txBody>
          <a:bodyPr/>
          <a:lstStyle/>
          <a:p>
            <a:fld id="{B2B40281-79DC-44D3-AA3D-E3D20FEAC343}" type="datetimeFigureOut">
              <a:rPr lang="fr-FR" smtClean="0"/>
              <a:t>07/04/2021</a:t>
            </a:fld>
            <a:endParaRPr lang="fr-FR"/>
          </a:p>
        </p:txBody>
      </p:sp>
      <p:sp>
        <p:nvSpPr>
          <p:cNvPr id="5" name="Footer Placeholder 4">
            <a:extLst>
              <a:ext uri="{FF2B5EF4-FFF2-40B4-BE49-F238E27FC236}">
                <a16:creationId xmlns:a16="http://schemas.microsoft.com/office/drawing/2014/main" id="{DB237C60-DC1C-41FE-9790-E96BBA54D68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F23A734-47EF-4353-992B-D01C90FF5A63}"/>
              </a:ext>
            </a:extLst>
          </p:cNvPr>
          <p:cNvSpPr>
            <a:spLocks noGrp="1"/>
          </p:cNvSpPr>
          <p:nvPr>
            <p:ph type="sldNum" sz="quarter" idx="12"/>
          </p:nvPr>
        </p:nvSpPr>
        <p:spPr/>
        <p:txBody>
          <a:bodyPr/>
          <a:lstStyle/>
          <a:p>
            <a:fld id="{3600FC98-086A-404F-A3EF-8F0851C6654C}" type="slidenum">
              <a:rPr lang="fr-FR" smtClean="0"/>
              <a:t>‹#›</a:t>
            </a:fld>
            <a:endParaRPr lang="fr-FR"/>
          </a:p>
        </p:txBody>
      </p:sp>
    </p:spTree>
    <p:extLst>
      <p:ext uri="{BB962C8B-B14F-4D97-AF65-F5344CB8AC3E}">
        <p14:creationId xmlns:p14="http://schemas.microsoft.com/office/powerpoint/2010/main" val="185599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05A8-333C-4982-BE50-9E951C2BBAE0}"/>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407CEAC6-0447-4D27-B302-DAFCF8A391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84D55E2-97F2-446D-8A10-BEACC7F0FEAC}"/>
              </a:ext>
            </a:extLst>
          </p:cNvPr>
          <p:cNvSpPr>
            <a:spLocks noGrp="1"/>
          </p:cNvSpPr>
          <p:nvPr>
            <p:ph type="dt" sz="half" idx="10"/>
          </p:nvPr>
        </p:nvSpPr>
        <p:spPr/>
        <p:txBody>
          <a:bodyPr/>
          <a:lstStyle/>
          <a:p>
            <a:fld id="{B2B40281-79DC-44D3-AA3D-E3D20FEAC343}" type="datetimeFigureOut">
              <a:rPr lang="fr-FR" smtClean="0"/>
              <a:t>07/04/2021</a:t>
            </a:fld>
            <a:endParaRPr lang="fr-FR"/>
          </a:p>
        </p:txBody>
      </p:sp>
      <p:sp>
        <p:nvSpPr>
          <p:cNvPr id="5" name="Footer Placeholder 4">
            <a:extLst>
              <a:ext uri="{FF2B5EF4-FFF2-40B4-BE49-F238E27FC236}">
                <a16:creationId xmlns:a16="http://schemas.microsoft.com/office/drawing/2014/main" id="{F0B7D5A9-D091-40FA-B412-B8D6395CCC0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A19F8F1-2B28-4631-A622-1FACB62DB249}"/>
              </a:ext>
            </a:extLst>
          </p:cNvPr>
          <p:cNvSpPr>
            <a:spLocks noGrp="1"/>
          </p:cNvSpPr>
          <p:nvPr>
            <p:ph type="sldNum" sz="quarter" idx="12"/>
          </p:nvPr>
        </p:nvSpPr>
        <p:spPr/>
        <p:txBody>
          <a:bodyPr/>
          <a:lstStyle/>
          <a:p>
            <a:fld id="{3600FC98-086A-404F-A3EF-8F0851C6654C}" type="slidenum">
              <a:rPr lang="fr-FR" smtClean="0"/>
              <a:t>‹#›</a:t>
            </a:fld>
            <a:endParaRPr lang="fr-FR"/>
          </a:p>
        </p:txBody>
      </p:sp>
    </p:spTree>
    <p:extLst>
      <p:ext uri="{BB962C8B-B14F-4D97-AF65-F5344CB8AC3E}">
        <p14:creationId xmlns:p14="http://schemas.microsoft.com/office/powerpoint/2010/main" val="215976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F5FD7-759B-443F-902E-DE73BD56FE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3EBBE762-304C-466E-B26A-AD06A2A9AF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93B8F52E-CC7F-4CE3-8666-FCD4ADA5F1CE}"/>
              </a:ext>
            </a:extLst>
          </p:cNvPr>
          <p:cNvSpPr>
            <a:spLocks noGrp="1"/>
          </p:cNvSpPr>
          <p:nvPr>
            <p:ph type="dt" sz="half" idx="10"/>
          </p:nvPr>
        </p:nvSpPr>
        <p:spPr/>
        <p:txBody>
          <a:bodyPr/>
          <a:lstStyle/>
          <a:p>
            <a:fld id="{B2B40281-79DC-44D3-AA3D-E3D20FEAC343}" type="datetimeFigureOut">
              <a:rPr lang="fr-FR" smtClean="0"/>
              <a:t>07/04/2021</a:t>
            </a:fld>
            <a:endParaRPr lang="fr-FR"/>
          </a:p>
        </p:txBody>
      </p:sp>
      <p:sp>
        <p:nvSpPr>
          <p:cNvPr id="5" name="Footer Placeholder 4">
            <a:extLst>
              <a:ext uri="{FF2B5EF4-FFF2-40B4-BE49-F238E27FC236}">
                <a16:creationId xmlns:a16="http://schemas.microsoft.com/office/drawing/2014/main" id="{19592BBD-A7A7-4B93-9421-F9DDC5B3161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7C3EB975-C587-472E-9711-B9885ECAC2ED}"/>
              </a:ext>
            </a:extLst>
          </p:cNvPr>
          <p:cNvSpPr>
            <a:spLocks noGrp="1"/>
          </p:cNvSpPr>
          <p:nvPr>
            <p:ph type="sldNum" sz="quarter" idx="12"/>
          </p:nvPr>
        </p:nvSpPr>
        <p:spPr/>
        <p:txBody>
          <a:bodyPr/>
          <a:lstStyle/>
          <a:p>
            <a:fld id="{3600FC98-086A-404F-A3EF-8F0851C6654C}" type="slidenum">
              <a:rPr lang="fr-FR" smtClean="0"/>
              <a:t>‹#›</a:t>
            </a:fld>
            <a:endParaRPr lang="fr-FR"/>
          </a:p>
        </p:txBody>
      </p:sp>
    </p:spTree>
    <p:extLst>
      <p:ext uri="{BB962C8B-B14F-4D97-AF65-F5344CB8AC3E}">
        <p14:creationId xmlns:p14="http://schemas.microsoft.com/office/powerpoint/2010/main" val="72929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1F314-CA75-4E72-B870-8A840A732D8F}"/>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C153EA1E-7E89-4F05-9A2C-BEBAAF918D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18EBF44C-22E2-4D0B-A047-360DCC9285B7}"/>
              </a:ext>
            </a:extLst>
          </p:cNvPr>
          <p:cNvSpPr>
            <a:spLocks noGrp="1"/>
          </p:cNvSpPr>
          <p:nvPr>
            <p:ph type="dt" sz="half" idx="10"/>
          </p:nvPr>
        </p:nvSpPr>
        <p:spPr/>
        <p:txBody>
          <a:bodyPr/>
          <a:lstStyle/>
          <a:p>
            <a:fld id="{B2B40281-79DC-44D3-AA3D-E3D20FEAC343}" type="datetimeFigureOut">
              <a:rPr lang="fr-FR" smtClean="0"/>
              <a:t>07/04/2021</a:t>
            </a:fld>
            <a:endParaRPr lang="fr-FR"/>
          </a:p>
        </p:txBody>
      </p:sp>
      <p:sp>
        <p:nvSpPr>
          <p:cNvPr id="5" name="Footer Placeholder 4">
            <a:extLst>
              <a:ext uri="{FF2B5EF4-FFF2-40B4-BE49-F238E27FC236}">
                <a16:creationId xmlns:a16="http://schemas.microsoft.com/office/drawing/2014/main" id="{54D7E151-360D-4464-B42C-CC7D3361D14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55C448B-2D6C-4B40-AE97-4AE311586D9F}"/>
              </a:ext>
            </a:extLst>
          </p:cNvPr>
          <p:cNvSpPr>
            <a:spLocks noGrp="1"/>
          </p:cNvSpPr>
          <p:nvPr>
            <p:ph type="sldNum" sz="quarter" idx="12"/>
          </p:nvPr>
        </p:nvSpPr>
        <p:spPr/>
        <p:txBody>
          <a:bodyPr/>
          <a:lstStyle/>
          <a:p>
            <a:fld id="{3600FC98-086A-404F-A3EF-8F0851C6654C}" type="slidenum">
              <a:rPr lang="fr-FR" smtClean="0"/>
              <a:t>‹#›</a:t>
            </a:fld>
            <a:endParaRPr lang="fr-FR"/>
          </a:p>
        </p:txBody>
      </p:sp>
    </p:spTree>
    <p:extLst>
      <p:ext uri="{BB962C8B-B14F-4D97-AF65-F5344CB8AC3E}">
        <p14:creationId xmlns:p14="http://schemas.microsoft.com/office/powerpoint/2010/main" val="112866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EB49B-13D0-428C-AA24-13929B5F78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0E10EDEF-3E0E-452D-8B9D-9F1CA25C61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5D533C-286D-4C3D-98A7-F41C8A23F104}"/>
              </a:ext>
            </a:extLst>
          </p:cNvPr>
          <p:cNvSpPr>
            <a:spLocks noGrp="1"/>
          </p:cNvSpPr>
          <p:nvPr>
            <p:ph type="dt" sz="half" idx="10"/>
          </p:nvPr>
        </p:nvSpPr>
        <p:spPr/>
        <p:txBody>
          <a:bodyPr/>
          <a:lstStyle/>
          <a:p>
            <a:fld id="{B2B40281-79DC-44D3-AA3D-E3D20FEAC343}" type="datetimeFigureOut">
              <a:rPr lang="fr-FR" smtClean="0"/>
              <a:t>07/04/2021</a:t>
            </a:fld>
            <a:endParaRPr lang="fr-FR"/>
          </a:p>
        </p:txBody>
      </p:sp>
      <p:sp>
        <p:nvSpPr>
          <p:cNvPr id="5" name="Footer Placeholder 4">
            <a:extLst>
              <a:ext uri="{FF2B5EF4-FFF2-40B4-BE49-F238E27FC236}">
                <a16:creationId xmlns:a16="http://schemas.microsoft.com/office/drawing/2014/main" id="{4E950D8C-C6C0-4A99-B565-A00CB9D7F51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95A5724-90F2-4E9E-BAEC-7519E68F793A}"/>
              </a:ext>
            </a:extLst>
          </p:cNvPr>
          <p:cNvSpPr>
            <a:spLocks noGrp="1"/>
          </p:cNvSpPr>
          <p:nvPr>
            <p:ph type="sldNum" sz="quarter" idx="12"/>
          </p:nvPr>
        </p:nvSpPr>
        <p:spPr/>
        <p:txBody>
          <a:bodyPr/>
          <a:lstStyle/>
          <a:p>
            <a:fld id="{3600FC98-086A-404F-A3EF-8F0851C6654C}" type="slidenum">
              <a:rPr lang="fr-FR" smtClean="0"/>
              <a:t>‹#›</a:t>
            </a:fld>
            <a:endParaRPr lang="fr-FR"/>
          </a:p>
        </p:txBody>
      </p:sp>
    </p:spTree>
    <p:extLst>
      <p:ext uri="{BB962C8B-B14F-4D97-AF65-F5344CB8AC3E}">
        <p14:creationId xmlns:p14="http://schemas.microsoft.com/office/powerpoint/2010/main" val="262530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1E4B-7C9A-4955-9153-51551E6B1598}"/>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E876BA87-3630-4575-A07B-7DF7EA64AD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EF980E7D-2349-43A9-A926-D4C5C57807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0D1ABAA8-BBE1-496B-BDED-F45AB017265D}"/>
              </a:ext>
            </a:extLst>
          </p:cNvPr>
          <p:cNvSpPr>
            <a:spLocks noGrp="1"/>
          </p:cNvSpPr>
          <p:nvPr>
            <p:ph type="dt" sz="half" idx="10"/>
          </p:nvPr>
        </p:nvSpPr>
        <p:spPr/>
        <p:txBody>
          <a:bodyPr/>
          <a:lstStyle/>
          <a:p>
            <a:fld id="{B2B40281-79DC-44D3-AA3D-E3D20FEAC343}" type="datetimeFigureOut">
              <a:rPr lang="fr-FR" smtClean="0"/>
              <a:t>07/04/2021</a:t>
            </a:fld>
            <a:endParaRPr lang="fr-FR"/>
          </a:p>
        </p:txBody>
      </p:sp>
      <p:sp>
        <p:nvSpPr>
          <p:cNvPr id="6" name="Footer Placeholder 5">
            <a:extLst>
              <a:ext uri="{FF2B5EF4-FFF2-40B4-BE49-F238E27FC236}">
                <a16:creationId xmlns:a16="http://schemas.microsoft.com/office/drawing/2014/main" id="{ACB058D7-6E6E-4108-BAED-6A69E8627E8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C2E4B89-FC4F-47CB-9D95-998DA40851FD}"/>
              </a:ext>
            </a:extLst>
          </p:cNvPr>
          <p:cNvSpPr>
            <a:spLocks noGrp="1"/>
          </p:cNvSpPr>
          <p:nvPr>
            <p:ph type="sldNum" sz="quarter" idx="12"/>
          </p:nvPr>
        </p:nvSpPr>
        <p:spPr/>
        <p:txBody>
          <a:bodyPr/>
          <a:lstStyle/>
          <a:p>
            <a:fld id="{3600FC98-086A-404F-A3EF-8F0851C6654C}" type="slidenum">
              <a:rPr lang="fr-FR" smtClean="0"/>
              <a:t>‹#›</a:t>
            </a:fld>
            <a:endParaRPr lang="fr-FR"/>
          </a:p>
        </p:txBody>
      </p:sp>
    </p:spTree>
    <p:extLst>
      <p:ext uri="{BB962C8B-B14F-4D97-AF65-F5344CB8AC3E}">
        <p14:creationId xmlns:p14="http://schemas.microsoft.com/office/powerpoint/2010/main" val="313750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7943-55E4-404D-8CF6-5A3A766B746E}"/>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06246E0F-F3AD-4E2F-ADE9-33FAECAF5A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93EB35-2A62-4055-A189-531A32B72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D6A1E585-560A-4FFD-95AA-7E4AC662AB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368061-DD54-4EDA-8DF3-8BD265FAB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7B067E4A-86B0-4115-9A3C-66A95BD4DFBE}"/>
              </a:ext>
            </a:extLst>
          </p:cNvPr>
          <p:cNvSpPr>
            <a:spLocks noGrp="1"/>
          </p:cNvSpPr>
          <p:nvPr>
            <p:ph type="dt" sz="half" idx="10"/>
          </p:nvPr>
        </p:nvSpPr>
        <p:spPr/>
        <p:txBody>
          <a:bodyPr/>
          <a:lstStyle/>
          <a:p>
            <a:fld id="{B2B40281-79DC-44D3-AA3D-E3D20FEAC343}" type="datetimeFigureOut">
              <a:rPr lang="fr-FR" smtClean="0"/>
              <a:t>07/04/2021</a:t>
            </a:fld>
            <a:endParaRPr lang="fr-FR"/>
          </a:p>
        </p:txBody>
      </p:sp>
      <p:sp>
        <p:nvSpPr>
          <p:cNvPr id="8" name="Footer Placeholder 7">
            <a:extLst>
              <a:ext uri="{FF2B5EF4-FFF2-40B4-BE49-F238E27FC236}">
                <a16:creationId xmlns:a16="http://schemas.microsoft.com/office/drawing/2014/main" id="{311FF968-DE74-452F-9316-AA1CBF0D9EFC}"/>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711A77AD-40ED-4841-B585-7EBFE2AE79E9}"/>
              </a:ext>
            </a:extLst>
          </p:cNvPr>
          <p:cNvSpPr>
            <a:spLocks noGrp="1"/>
          </p:cNvSpPr>
          <p:nvPr>
            <p:ph type="sldNum" sz="quarter" idx="12"/>
          </p:nvPr>
        </p:nvSpPr>
        <p:spPr/>
        <p:txBody>
          <a:bodyPr/>
          <a:lstStyle/>
          <a:p>
            <a:fld id="{3600FC98-086A-404F-A3EF-8F0851C6654C}" type="slidenum">
              <a:rPr lang="fr-FR" smtClean="0"/>
              <a:t>‹#›</a:t>
            </a:fld>
            <a:endParaRPr lang="fr-FR"/>
          </a:p>
        </p:txBody>
      </p:sp>
    </p:spTree>
    <p:extLst>
      <p:ext uri="{BB962C8B-B14F-4D97-AF65-F5344CB8AC3E}">
        <p14:creationId xmlns:p14="http://schemas.microsoft.com/office/powerpoint/2010/main" val="179585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817D-FEC5-43D0-B52D-A141705E343A}"/>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8D30BC18-6DA6-4C9F-A5C6-C5C7946F514F}"/>
              </a:ext>
            </a:extLst>
          </p:cNvPr>
          <p:cNvSpPr>
            <a:spLocks noGrp="1"/>
          </p:cNvSpPr>
          <p:nvPr>
            <p:ph type="dt" sz="half" idx="10"/>
          </p:nvPr>
        </p:nvSpPr>
        <p:spPr/>
        <p:txBody>
          <a:bodyPr/>
          <a:lstStyle/>
          <a:p>
            <a:fld id="{B2B40281-79DC-44D3-AA3D-E3D20FEAC343}" type="datetimeFigureOut">
              <a:rPr lang="fr-FR" smtClean="0"/>
              <a:t>07/04/2021</a:t>
            </a:fld>
            <a:endParaRPr lang="fr-FR"/>
          </a:p>
        </p:txBody>
      </p:sp>
      <p:sp>
        <p:nvSpPr>
          <p:cNvPr id="4" name="Footer Placeholder 3">
            <a:extLst>
              <a:ext uri="{FF2B5EF4-FFF2-40B4-BE49-F238E27FC236}">
                <a16:creationId xmlns:a16="http://schemas.microsoft.com/office/drawing/2014/main" id="{713F3163-5271-4884-BA6E-1EF396A44F31}"/>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2A4E7041-7F25-4F51-81B7-D28A7A7EA2E3}"/>
              </a:ext>
            </a:extLst>
          </p:cNvPr>
          <p:cNvSpPr>
            <a:spLocks noGrp="1"/>
          </p:cNvSpPr>
          <p:nvPr>
            <p:ph type="sldNum" sz="quarter" idx="12"/>
          </p:nvPr>
        </p:nvSpPr>
        <p:spPr/>
        <p:txBody>
          <a:bodyPr/>
          <a:lstStyle/>
          <a:p>
            <a:fld id="{3600FC98-086A-404F-A3EF-8F0851C6654C}" type="slidenum">
              <a:rPr lang="fr-FR" smtClean="0"/>
              <a:t>‹#›</a:t>
            </a:fld>
            <a:endParaRPr lang="fr-FR"/>
          </a:p>
        </p:txBody>
      </p:sp>
    </p:spTree>
    <p:extLst>
      <p:ext uri="{BB962C8B-B14F-4D97-AF65-F5344CB8AC3E}">
        <p14:creationId xmlns:p14="http://schemas.microsoft.com/office/powerpoint/2010/main" val="66241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7CB9C1-B1DA-4FEF-8549-9462242F81EB}"/>
              </a:ext>
            </a:extLst>
          </p:cNvPr>
          <p:cNvSpPr>
            <a:spLocks noGrp="1"/>
          </p:cNvSpPr>
          <p:nvPr>
            <p:ph type="dt" sz="half" idx="10"/>
          </p:nvPr>
        </p:nvSpPr>
        <p:spPr/>
        <p:txBody>
          <a:bodyPr/>
          <a:lstStyle/>
          <a:p>
            <a:fld id="{B2B40281-79DC-44D3-AA3D-E3D20FEAC343}" type="datetimeFigureOut">
              <a:rPr lang="fr-FR" smtClean="0"/>
              <a:t>07/04/2021</a:t>
            </a:fld>
            <a:endParaRPr lang="fr-FR"/>
          </a:p>
        </p:txBody>
      </p:sp>
      <p:sp>
        <p:nvSpPr>
          <p:cNvPr id="3" name="Footer Placeholder 2">
            <a:extLst>
              <a:ext uri="{FF2B5EF4-FFF2-40B4-BE49-F238E27FC236}">
                <a16:creationId xmlns:a16="http://schemas.microsoft.com/office/drawing/2014/main" id="{5DD7F300-42B4-4B52-B0A8-368763922EB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0C750BEC-D4F6-405D-98D9-4FBDD56A75DA}"/>
              </a:ext>
            </a:extLst>
          </p:cNvPr>
          <p:cNvSpPr>
            <a:spLocks noGrp="1"/>
          </p:cNvSpPr>
          <p:nvPr>
            <p:ph type="sldNum" sz="quarter" idx="12"/>
          </p:nvPr>
        </p:nvSpPr>
        <p:spPr/>
        <p:txBody>
          <a:bodyPr/>
          <a:lstStyle/>
          <a:p>
            <a:fld id="{3600FC98-086A-404F-A3EF-8F0851C6654C}" type="slidenum">
              <a:rPr lang="fr-FR" smtClean="0"/>
              <a:t>‹#›</a:t>
            </a:fld>
            <a:endParaRPr lang="fr-FR"/>
          </a:p>
        </p:txBody>
      </p:sp>
    </p:spTree>
    <p:extLst>
      <p:ext uri="{BB962C8B-B14F-4D97-AF65-F5344CB8AC3E}">
        <p14:creationId xmlns:p14="http://schemas.microsoft.com/office/powerpoint/2010/main" val="245266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689F-F235-4D9A-8147-3BFE32334F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F4395A4F-1319-4980-88D9-EF6C051BFA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B80AFA35-A259-42BC-9BF5-C068DFBD4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FF021-7962-44F3-94CC-0D4CF3011B85}"/>
              </a:ext>
            </a:extLst>
          </p:cNvPr>
          <p:cNvSpPr>
            <a:spLocks noGrp="1"/>
          </p:cNvSpPr>
          <p:nvPr>
            <p:ph type="dt" sz="half" idx="10"/>
          </p:nvPr>
        </p:nvSpPr>
        <p:spPr/>
        <p:txBody>
          <a:bodyPr/>
          <a:lstStyle/>
          <a:p>
            <a:fld id="{B2B40281-79DC-44D3-AA3D-E3D20FEAC343}" type="datetimeFigureOut">
              <a:rPr lang="fr-FR" smtClean="0"/>
              <a:t>07/04/2021</a:t>
            </a:fld>
            <a:endParaRPr lang="fr-FR"/>
          </a:p>
        </p:txBody>
      </p:sp>
      <p:sp>
        <p:nvSpPr>
          <p:cNvPr id="6" name="Footer Placeholder 5">
            <a:extLst>
              <a:ext uri="{FF2B5EF4-FFF2-40B4-BE49-F238E27FC236}">
                <a16:creationId xmlns:a16="http://schemas.microsoft.com/office/drawing/2014/main" id="{0070E995-C3F9-4B34-9F6F-AD78B397C24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FB90A08-235D-4573-AE4D-26272D43CE06}"/>
              </a:ext>
            </a:extLst>
          </p:cNvPr>
          <p:cNvSpPr>
            <a:spLocks noGrp="1"/>
          </p:cNvSpPr>
          <p:nvPr>
            <p:ph type="sldNum" sz="quarter" idx="12"/>
          </p:nvPr>
        </p:nvSpPr>
        <p:spPr/>
        <p:txBody>
          <a:bodyPr/>
          <a:lstStyle/>
          <a:p>
            <a:fld id="{3600FC98-086A-404F-A3EF-8F0851C6654C}" type="slidenum">
              <a:rPr lang="fr-FR" smtClean="0"/>
              <a:t>‹#›</a:t>
            </a:fld>
            <a:endParaRPr lang="fr-FR"/>
          </a:p>
        </p:txBody>
      </p:sp>
    </p:spTree>
    <p:extLst>
      <p:ext uri="{BB962C8B-B14F-4D97-AF65-F5344CB8AC3E}">
        <p14:creationId xmlns:p14="http://schemas.microsoft.com/office/powerpoint/2010/main" val="30070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1984-6C88-4A19-AAE7-DB323EB6C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BAF2E8C-1AB6-468E-A4EA-BAD1FE3AD3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378686AD-419C-440D-946B-D06A78BBF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52CA8E-68D9-46DD-B5F4-9279808563CD}"/>
              </a:ext>
            </a:extLst>
          </p:cNvPr>
          <p:cNvSpPr>
            <a:spLocks noGrp="1"/>
          </p:cNvSpPr>
          <p:nvPr>
            <p:ph type="dt" sz="half" idx="10"/>
          </p:nvPr>
        </p:nvSpPr>
        <p:spPr/>
        <p:txBody>
          <a:bodyPr/>
          <a:lstStyle/>
          <a:p>
            <a:fld id="{B2B40281-79DC-44D3-AA3D-E3D20FEAC343}" type="datetimeFigureOut">
              <a:rPr lang="fr-FR" smtClean="0"/>
              <a:t>07/04/2021</a:t>
            </a:fld>
            <a:endParaRPr lang="fr-FR"/>
          </a:p>
        </p:txBody>
      </p:sp>
      <p:sp>
        <p:nvSpPr>
          <p:cNvPr id="6" name="Footer Placeholder 5">
            <a:extLst>
              <a:ext uri="{FF2B5EF4-FFF2-40B4-BE49-F238E27FC236}">
                <a16:creationId xmlns:a16="http://schemas.microsoft.com/office/drawing/2014/main" id="{3A149484-7B5B-4621-A3A3-EB85068CC6A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F82C577-56BC-4044-B668-B262C1944C2B}"/>
              </a:ext>
            </a:extLst>
          </p:cNvPr>
          <p:cNvSpPr>
            <a:spLocks noGrp="1"/>
          </p:cNvSpPr>
          <p:nvPr>
            <p:ph type="sldNum" sz="quarter" idx="12"/>
          </p:nvPr>
        </p:nvSpPr>
        <p:spPr/>
        <p:txBody>
          <a:bodyPr/>
          <a:lstStyle/>
          <a:p>
            <a:fld id="{3600FC98-086A-404F-A3EF-8F0851C6654C}" type="slidenum">
              <a:rPr lang="fr-FR" smtClean="0"/>
              <a:t>‹#›</a:t>
            </a:fld>
            <a:endParaRPr lang="fr-FR"/>
          </a:p>
        </p:txBody>
      </p:sp>
    </p:spTree>
    <p:extLst>
      <p:ext uri="{BB962C8B-B14F-4D97-AF65-F5344CB8AC3E}">
        <p14:creationId xmlns:p14="http://schemas.microsoft.com/office/powerpoint/2010/main" val="237141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EA47B1-6B8D-4341-B35C-D59349CE61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AC02689-51DF-4005-9076-A0BE0DA537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FB82C2C8-9AC8-4267-919C-B7C08DD33C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40281-79DC-44D3-AA3D-E3D20FEAC343}" type="datetimeFigureOut">
              <a:rPr lang="fr-FR" smtClean="0"/>
              <a:t>07/04/2021</a:t>
            </a:fld>
            <a:endParaRPr lang="fr-FR"/>
          </a:p>
        </p:txBody>
      </p:sp>
      <p:sp>
        <p:nvSpPr>
          <p:cNvPr id="5" name="Footer Placeholder 4">
            <a:extLst>
              <a:ext uri="{FF2B5EF4-FFF2-40B4-BE49-F238E27FC236}">
                <a16:creationId xmlns:a16="http://schemas.microsoft.com/office/drawing/2014/main" id="{623A2B6E-8E77-44C9-97DB-BB39880A7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3E1A370-32D9-4C9C-8B1D-966B5F1837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0FC98-086A-404F-A3EF-8F0851C6654C}" type="slidenum">
              <a:rPr lang="fr-FR" smtClean="0"/>
              <a:t>‹#›</a:t>
            </a:fld>
            <a:endParaRPr lang="fr-FR"/>
          </a:p>
        </p:txBody>
      </p:sp>
    </p:spTree>
    <p:extLst>
      <p:ext uri="{BB962C8B-B14F-4D97-AF65-F5344CB8AC3E}">
        <p14:creationId xmlns:p14="http://schemas.microsoft.com/office/powerpoint/2010/main" val="320034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perseus.univ-lorraine.fr/laboratoire/lequipe/fleck-stephanie" TargetMode="External"/><Relationship Id="rId13" Type="http://schemas.openxmlformats.org/officeDocument/2006/relationships/hyperlink" Target="http://direction.bordeaux.inria.fr/~roussel/" TargetMode="External"/><Relationship Id="rId3" Type="http://schemas.openxmlformats.org/officeDocument/2006/relationships/hyperlink" Target="https://cv.archives-ouvertes.fr/yves-demazeau" TargetMode="External"/><Relationship Id="rId7" Type="http://schemas.openxmlformats.org/officeDocument/2006/relationships/hyperlink" Target="https://perso.liris.cnrs.fr/marie.lefevre/" TargetMode="External"/><Relationship Id="rId12" Type="http://schemas.openxmlformats.org/officeDocument/2006/relationships/hyperlink" Target="https://causalitylink.com/" TargetMode="External"/><Relationship Id="rId2" Type="http://schemas.openxmlformats.org/officeDocument/2006/relationships/slideLayout" Target="../slideLayouts/slideLayout1.xml"/><Relationship Id="rId16" Type="http://schemas.openxmlformats.org/officeDocument/2006/relationships/image" Target="../media/image1.png"/><Relationship Id="rId1" Type="http://schemas.openxmlformats.org/officeDocument/2006/relationships/vmlDrawing" Target="../drawings/vmlDrawing1.vml"/><Relationship Id="rId6" Type="http://schemas.openxmlformats.org/officeDocument/2006/relationships/hyperlink" Target="https://baptistecaramiaux.com/" TargetMode="External"/><Relationship Id="rId11" Type="http://schemas.openxmlformats.org/officeDocument/2006/relationships/hyperlink" Target="https://www.ibm.com/blogs/ibm-france/author/csmafr-ibm-com/" TargetMode="External"/><Relationship Id="rId5" Type="http://schemas.openxmlformats.org/officeDocument/2006/relationships/hyperlink" Target="https://www.linkedin.com/in/stephane-canu-b1127a14/?originalSubdomain=fr" TargetMode="External"/><Relationship Id="rId15" Type="http://schemas.openxmlformats.org/officeDocument/2006/relationships/hyperlink" Target="https://researcher.watson.ibm.com/researcher/view.php?person=fr-baudelth" TargetMode="External"/><Relationship Id="rId10" Type="http://schemas.openxmlformats.org/officeDocument/2006/relationships/hyperlink" Target="https://www.lri.fr/membre.php?mb=270" TargetMode="External"/><Relationship Id="rId4" Type="http://schemas.openxmlformats.org/officeDocument/2006/relationships/hyperlink" Target="https://perso.telecom-paristech.fr/elc/" TargetMode="External"/><Relationship Id="rId9" Type="http://schemas.openxmlformats.org/officeDocument/2006/relationships/hyperlink" Target="https://aviz.fr/~fekete/" TargetMode="External"/><Relationship Id="rId14" Type="http://schemas.openxmlformats.org/officeDocument/2006/relationships/hyperlink" Target="https://ensc.bordeaux-inp.fr/fr/presentation-de-l-ensc"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forms/d/e/1FAIpQLSelrG_Ex7vjzztINbBYLqLtkriDMZFIxvS2SimBMlLqxb5okw/viewform?usp=sf_link" TargetMode="External"/><Relationship Id="rId2" Type="http://schemas.openxmlformats.org/officeDocument/2006/relationships/hyperlink" Target="https://ihmia21.afihm.org/"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5A36F5-119B-44CC-9699-4474590A5506}"/>
              </a:ext>
            </a:extLst>
          </p:cNvPr>
          <p:cNvPicPr>
            <a:picLocks noChangeAspect="1"/>
          </p:cNvPicPr>
          <p:nvPr/>
        </p:nvPicPr>
        <p:blipFill>
          <a:blip r:embed="rId2"/>
          <a:stretch>
            <a:fillRect/>
          </a:stretch>
        </p:blipFill>
        <p:spPr>
          <a:xfrm>
            <a:off x="0" y="-135223"/>
            <a:ext cx="12192000" cy="1848108"/>
          </a:xfrm>
          <a:prstGeom prst="rect">
            <a:avLst/>
          </a:prstGeom>
        </p:spPr>
      </p:pic>
      <p:sp>
        <p:nvSpPr>
          <p:cNvPr id="2" name="TextBox 1">
            <a:extLst>
              <a:ext uri="{FF2B5EF4-FFF2-40B4-BE49-F238E27FC236}">
                <a16:creationId xmlns:a16="http://schemas.microsoft.com/office/drawing/2014/main" id="{62B8A649-2848-44A5-AACE-8FB54A67D4DE}"/>
              </a:ext>
            </a:extLst>
          </p:cNvPr>
          <p:cNvSpPr txBox="1"/>
          <p:nvPr/>
        </p:nvSpPr>
        <p:spPr>
          <a:xfrm>
            <a:off x="455053" y="1871827"/>
            <a:ext cx="11281893" cy="4524315"/>
          </a:xfrm>
          <a:prstGeom prst="rect">
            <a:avLst/>
          </a:prstGeom>
          <a:noFill/>
        </p:spPr>
        <p:txBody>
          <a:bodyPr wrap="square" rtlCol="0">
            <a:spAutoFit/>
          </a:bodyPr>
          <a:lstStyle/>
          <a:p>
            <a:r>
              <a:rPr lang="fr-FR" dirty="0"/>
              <a:t>Une journée de conférence en ligne: un challenge, mais aussi un atout: faire venir du monde entier (Utah, Qatar, Canada + toute la France)</a:t>
            </a:r>
          </a:p>
          <a:p>
            <a:endParaRPr lang="fr-FR" dirty="0"/>
          </a:p>
          <a:p>
            <a:r>
              <a:rPr lang="fr-FR" dirty="0"/>
              <a:t>L’ENSC/AFIAA a fournit l’abonnement Zoom professionnel et l’équipe de suivi. L’AFIHM/IBM a développé le site et le service en ligne.</a:t>
            </a:r>
          </a:p>
          <a:p>
            <a:endParaRPr lang="fr-FR" dirty="0"/>
          </a:p>
          <a:p>
            <a:r>
              <a:rPr lang="fr-FR" dirty="0"/>
              <a:t>Une interface dédiée, créée pour l’occasion: chats </a:t>
            </a:r>
            <a:r>
              <a:rPr lang="fr-FR" dirty="0" err="1"/>
              <a:t>rooms</a:t>
            </a:r>
            <a:r>
              <a:rPr lang="fr-FR" dirty="0"/>
              <a:t> (</a:t>
            </a:r>
            <a:r>
              <a:rPr lang="fr-FR" dirty="0" err="1"/>
              <a:t>firechat</a:t>
            </a:r>
            <a:r>
              <a:rPr lang="fr-FR" dirty="0"/>
              <a:t>), programme défilant, commentaire des posters en direct, plusieurs salles zoom. Des réussites (la clochette pour le timing et les chats pour les posters) et des ratés (les salles posters vides). Un prototype que l’on peut vouloir réutiliser pour l’améliorer.</a:t>
            </a:r>
          </a:p>
          <a:p>
            <a:endParaRPr lang="fr-FR" dirty="0"/>
          </a:p>
          <a:p>
            <a:r>
              <a:rPr lang="fr-FR" dirty="0"/>
              <a:t>Organisation de duos thématiques: 2 représentants de chaque communauté échangent sur un thème:  </a:t>
            </a:r>
            <a:r>
              <a:rPr lang="fr-FR" dirty="0" err="1"/>
              <a:t>co-adaptation</a:t>
            </a:r>
            <a:r>
              <a:rPr lang="fr-FR" dirty="0"/>
              <a:t>, éducation, analyse de données, innovation. -&gt; formule très appréciée.</a:t>
            </a:r>
          </a:p>
          <a:p>
            <a:endParaRPr lang="fr-FR" dirty="0"/>
          </a:p>
          <a:p>
            <a:r>
              <a:rPr lang="fr-FR" dirty="0"/>
              <a:t>Un accent sur l’industrie: Pierre </a:t>
            </a:r>
            <a:r>
              <a:rPr lang="fr-FR" dirty="0" err="1"/>
              <a:t>Haren</a:t>
            </a:r>
            <a:r>
              <a:rPr lang="fr-FR" dirty="0"/>
              <a:t> présentait </a:t>
            </a:r>
            <a:r>
              <a:rPr lang="fr-FR" dirty="0" err="1"/>
              <a:t>CausalityLink</a:t>
            </a:r>
            <a:r>
              <a:rPr lang="fr-FR" dirty="0"/>
              <a:t> et son parcours de la recherche à l’entreprenariat.</a:t>
            </a:r>
          </a:p>
          <a:p>
            <a:endParaRPr lang="fr-FR" dirty="0"/>
          </a:p>
          <a:p>
            <a:endParaRPr lang="fr-FR" dirty="0"/>
          </a:p>
        </p:txBody>
      </p:sp>
    </p:spTree>
    <p:extLst>
      <p:ext uri="{BB962C8B-B14F-4D97-AF65-F5344CB8AC3E}">
        <p14:creationId xmlns:p14="http://schemas.microsoft.com/office/powerpoint/2010/main" val="2802858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108A-EB1B-4AE4-983A-585734372847}"/>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4E95C295-DE1F-43EA-88E5-3DCAB5ED6071}"/>
              </a:ext>
            </a:extLst>
          </p:cNvPr>
          <p:cNvSpPr>
            <a:spLocks noGrp="1"/>
          </p:cNvSpPr>
          <p:nvPr>
            <p:ph idx="1"/>
          </p:nvPr>
        </p:nvSpPr>
        <p:spPr/>
        <p:txBody>
          <a:bodyPr/>
          <a:lstStyle/>
          <a:p>
            <a:endParaRPr lang="fr-FR"/>
          </a:p>
        </p:txBody>
      </p:sp>
      <p:pic>
        <p:nvPicPr>
          <p:cNvPr id="4" name="Picture 3">
            <a:extLst>
              <a:ext uri="{FF2B5EF4-FFF2-40B4-BE49-F238E27FC236}">
                <a16:creationId xmlns:a16="http://schemas.microsoft.com/office/drawing/2014/main" id="{0B575515-3236-4ABE-958E-AE44C81B9CF6}"/>
              </a:ext>
            </a:extLst>
          </p:cNvPr>
          <p:cNvPicPr>
            <a:picLocks noChangeAspect="1"/>
          </p:cNvPicPr>
          <p:nvPr/>
        </p:nvPicPr>
        <p:blipFill>
          <a:blip r:embed="rId2"/>
          <a:stretch>
            <a:fillRect/>
          </a:stretch>
        </p:blipFill>
        <p:spPr>
          <a:xfrm>
            <a:off x="0" y="35882"/>
            <a:ext cx="12192000" cy="6786235"/>
          </a:xfrm>
          <a:prstGeom prst="rect">
            <a:avLst/>
          </a:prstGeom>
        </p:spPr>
      </p:pic>
    </p:spTree>
    <p:extLst>
      <p:ext uri="{BB962C8B-B14F-4D97-AF65-F5344CB8AC3E}">
        <p14:creationId xmlns:p14="http://schemas.microsoft.com/office/powerpoint/2010/main" val="200114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35DC6C5-E678-4774-AEBB-6876A37D54CC}"/>
              </a:ext>
            </a:extLst>
          </p:cNvPr>
          <p:cNvGraphicFramePr>
            <a:graphicFrameLocks noGrp="1"/>
          </p:cNvGraphicFramePr>
          <p:nvPr>
            <p:extLst>
              <p:ext uri="{D42A27DB-BD31-4B8C-83A1-F6EECF244321}">
                <p14:modId xmlns:p14="http://schemas.microsoft.com/office/powerpoint/2010/main" val="2624259046"/>
              </p:ext>
            </p:extLst>
          </p:nvPr>
        </p:nvGraphicFramePr>
        <p:xfrm>
          <a:off x="785612" y="1712885"/>
          <a:ext cx="10818252" cy="4560537"/>
        </p:xfrm>
        <a:graphic>
          <a:graphicData uri="http://schemas.openxmlformats.org/drawingml/2006/table">
            <a:tbl>
              <a:tblPr/>
              <a:tblGrid>
                <a:gridCol w="1126315">
                  <a:extLst>
                    <a:ext uri="{9D8B030D-6E8A-4147-A177-3AD203B41FA5}">
                      <a16:colId xmlns:a16="http://schemas.microsoft.com/office/drawing/2014/main" val="3735528957"/>
                    </a:ext>
                  </a:extLst>
                </a:gridCol>
                <a:gridCol w="4727864">
                  <a:extLst>
                    <a:ext uri="{9D8B030D-6E8A-4147-A177-3AD203B41FA5}">
                      <a16:colId xmlns:a16="http://schemas.microsoft.com/office/drawing/2014/main" val="3446387532"/>
                    </a:ext>
                  </a:extLst>
                </a:gridCol>
                <a:gridCol w="4964073">
                  <a:extLst>
                    <a:ext uri="{9D8B030D-6E8A-4147-A177-3AD203B41FA5}">
                      <a16:colId xmlns:a16="http://schemas.microsoft.com/office/drawing/2014/main" val="2382864244"/>
                    </a:ext>
                  </a:extLst>
                </a:gridCol>
              </a:tblGrid>
              <a:tr h="237611">
                <a:tc>
                  <a:txBody>
                    <a:bodyPr/>
                    <a:lstStyle/>
                    <a:p>
                      <a:r>
                        <a:rPr lang="en-US" sz="1100"/>
                        <a:t>H</a:t>
                      </a:r>
                    </a:p>
                  </a:txBody>
                  <a:tcPr marL="56511" marR="56511" marT="28255" marB="28255" anchor="ctr">
                    <a:lnL>
                      <a:noFill/>
                    </a:lnL>
                    <a:lnR>
                      <a:noFill/>
                    </a:lnR>
                    <a:lnT>
                      <a:noFill/>
                    </a:lnT>
                    <a:lnB>
                      <a:noFill/>
                    </a:lnB>
                  </a:tcPr>
                </a:tc>
                <a:tc>
                  <a:txBody>
                    <a:bodyPr/>
                    <a:lstStyle/>
                    <a:p>
                      <a:r>
                        <a:rPr lang="en-US" sz="1100"/>
                        <a:t>TITRE &amp; RÉSUMÉ</a:t>
                      </a:r>
                    </a:p>
                  </a:txBody>
                  <a:tcPr marL="56511" marR="56511" marT="28255" marB="28255" anchor="ctr">
                    <a:lnL>
                      <a:noFill/>
                    </a:lnL>
                    <a:lnR>
                      <a:noFill/>
                    </a:lnR>
                    <a:lnT>
                      <a:noFill/>
                    </a:lnT>
                    <a:lnB>
                      <a:noFill/>
                    </a:lnB>
                  </a:tcPr>
                </a:tc>
                <a:tc>
                  <a:txBody>
                    <a:bodyPr/>
                    <a:lstStyle/>
                    <a:p>
                      <a:r>
                        <a:rPr lang="en-US" sz="1100" dirty="0"/>
                        <a:t>INTERVENANTS</a:t>
                      </a:r>
                    </a:p>
                  </a:txBody>
                  <a:tcPr marL="56511" marR="56511" marT="28255" marB="28255" anchor="ctr">
                    <a:lnL>
                      <a:noFill/>
                    </a:lnL>
                    <a:lnR>
                      <a:noFill/>
                    </a:lnR>
                    <a:lnT>
                      <a:noFill/>
                    </a:lnT>
                    <a:lnB>
                      <a:noFill/>
                    </a:lnB>
                  </a:tcPr>
                </a:tc>
                <a:extLst>
                  <a:ext uri="{0D108BD9-81ED-4DB2-BD59-A6C34878D82A}">
                    <a16:rowId xmlns:a16="http://schemas.microsoft.com/office/drawing/2014/main" val="366753349"/>
                  </a:ext>
                </a:extLst>
              </a:tr>
              <a:tr h="415818">
                <a:tc>
                  <a:txBody>
                    <a:bodyPr/>
                    <a:lstStyle/>
                    <a:p>
                      <a:r>
                        <a:rPr lang="en-US" sz="1100"/>
                        <a:t>10h</a:t>
                      </a:r>
                    </a:p>
                  </a:txBody>
                  <a:tcPr marL="56511" marR="56511" marT="28255" marB="28255" anchor="ctr">
                    <a:lnL>
                      <a:noFill/>
                    </a:lnL>
                    <a:lnR>
                      <a:noFill/>
                    </a:lnR>
                    <a:lnT>
                      <a:noFill/>
                    </a:lnT>
                    <a:lnB>
                      <a:noFill/>
                    </a:lnB>
                  </a:tcPr>
                </a:tc>
                <a:tc>
                  <a:txBody>
                    <a:bodyPr/>
                    <a:lstStyle/>
                    <a:p>
                      <a:r>
                        <a:rPr lang="fr-FR" sz="1100" i="1"/>
                        <a:t>Présentation de l’AFIA et de l’AFIHM</a:t>
                      </a:r>
                      <a:r>
                        <a:rPr lang="fr-FR" sz="1100"/>
                        <a:t> </a:t>
                      </a:r>
                    </a:p>
                  </a:txBody>
                  <a:tcPr marL="56511" marR="56511" marT="28255" marB="28255" anchor="ctr">
                    <a:lnL>
                      <a:noFill/>
                    </a:lnL>
                    <a:lnR>
                      <a:noFill/>
                    </a:lnR>
                    <a:lnT>
                      <a:noFill/>
                    </a:lnT>
                    <a:lnB>
                      <a:noFill/>
                    </a:lnB>
                  </a:tcPr>
                </a:tc>
                <a:tc>
                  <a:txBody>
                    <a:bodyPr/>
                    <a:lstStyle/>
                    <a:p>
                      <a:r>
                        <a:rPr lang="fr-FR" sz="1100" dirty="0">
                          <a:hlinkClick r:id="rId3"/>
                        </a:rPr>
                        <a:t>Yves </a:t>
                      </a:r>
                      <a:r>
                        <a:rPr lang="fr-FR" sz="1100" dirty="0" err="1">
                          <a:hlinkClick r:id="rId3"/>
                        </a:rPr>
                        <a:t>Demazeau</a:t>
                      </a:r>
                      <a:r>
                        <a:rPr lang="fr-FR" sz="1100" dirty="0"/>
                        <a:t> (AFIA) et </a:t>
                      </a:r>
                      <a:r>
                        <a:rPr lang="fr-FR" sz="1100" dirty="0">
                          <a:hlinkClick r:id="rId4"/>
                        </a:rPr>
                        <a:t>Éric </a:t>
                      </a:r>
                      <a:r>
                        <a:rPr lang="fr-FR" sz="1100" dirty="0" err="1">
                          <a:hlinkClick r:id="rId4"/>
                        </a:rPr>
                        <a:t>Lecolinet</a:t>
                      </a:r>
                      <a:r>
                        <a:rPr lang="fr-FR" sz="1100" dirty="0"/>
                        <a:t> (AFIHM) </a:t>
                      </a:r>
                    </a:p>
                  </a:txBody>
                  <a:tcPr marL="56511" marR="56511" marT="28255" marB="28255" anchor="ctr">
                    <a:lnL>
                      <a:noFill/>
                    </a:lnL>
                    <a:lnR>
                      <a:noFill/>
                    </a:lnR>
                    <a:lnT>
                      <a:noFill/>
                    </a:lnT>
                    <a:lnB>
                      <a:noFill/>
                    </a:lnB>
                  </a:tcPr>
                </a:tc>
                <a:extLst>
                  <a:ext uri="{0D108BD9-81ED-4DB2-BD59-A6C34878D82A}">
                    <a16:rowId xmlns:a16="http://schemas.microsoft.com/office/drawing/2014/main" val="2003287522"/>
                  </a:ext>
                </a:extLst>
              </a:tr>
              <a:tr h="415818">
                <a:tc>
                  <a:txBody>
                    <a:bodyPr/>
                    <a:lstStyle/>
                    <a:p>
                      <a:r>
                        <a:rPr lang="en-US" sz="1100" dirty="0"/>
                        <a:t>10h15</a:t>
                      </a:r>
                    </a:p>
                  </a:txBody>
                  <a:tcPr marL="56511" marR="56511" marT="28255" marB="28255" anchor="ctr">
                    <a:lnL>
                      <a:noFill/>
                    </a:lnL>
                    <a:lnR>
                      <a:noFill/>
                    </a:lnR>
                    <a:lnT>
                      <a:noFill/>
                    </a:lnT>
                    <a:lnB>
                      <a:noFill/>
                    </a:lnB>
                  </a:tcPr>
                </a:tc>
                <a:tc>
                  <a:txBody>
                    <a:bodyPr/>
                    <a:lstStyle/>
                    <a:p>
                      <a:r>
                        <a:rPr lang="fr-FR" sz="1100" b="1" i="1" dirty="0"/>
                        <a:t>Coadaptation humain-machine : </a:t>
                      </a:r>
                      <a:r>
                        <a:rPr lang="fr-FR" sz="1100" b="1" dirty="0"/>
                        <a:t>qui fait le premier pas? </a:t>
                      </a:r>
                    </a:p>
                  </a:txBody>
                  <a:tcPr marL="56511" marR="56511" marT="28255" marB="28255" anchor="ctr">
                    <a:lnL>
                      <a:noFill/>
                    </a:lnL>
                    <a:lnR>
                      <a:noFill/>
                    </a:lnR>
                    <a:lnT>
                      <a:noFill/>
                    </a:lnT>
                    <a:lnB>
                      <a:noFill/>
                    </a:lnB>
                  </a:tcPr>
                </a:tc>
                <a:tc>
                  <a:txBody>
                    <a:bodyPr/>
                    <a:lstStyle/>
                    <a:p>
                      <a:r>
                        <a:rPr lang="fr-FR" sz="1100" dirty="0">
                          <a:hlinkClick r:id="rId5"/>
                        </a:rPr>
                        <a:t>Stéphane </a:t>
                      </a:r>
                      <a:r>
                        <a:rPr lang="fr-FR" sz="1100" dirty="0" err="1">
                          <a:hlinkClick r:id="rId5"/>
                        </a:rPr>
                        <a:t>Canu</a:t>
                      </a:r>
                      <a:r>
                        <a:rPr lang="fr-FR" sz="1100" dirty="0"/>
                        <a:t> et </a:t>
                      </a:r>
                      <a:r>
                        <a:rPr lang="fr-FR" sz="1100" dirty="0">
                          <a:hlinkClick r:id="rId6"/>
                        </a:rPr>
                        <a:t>Baptiste </a:t>
                      </a:r>
                      <a:r>
                        <a:rPr lang="fr-FR" sz="1100" dirty="0" err="1">
                          <a:hlinkClick r:id="rId6"/>
                        </a:rPr>
                        <a:t>Caramiaux</a:t>
                      </a:r>
                      <a:r>
                        <a:rPr lang="fr-FR" sz="1100" dirty="0"/>
                        <a:t> </a:t>
                      </a:r>
                    </a:p>
                  </a:txBody>
                  <a:tcPr marL="56511" marR="56511" marT="28255" marB="28255" anchor="ctr">
                    <a:lnL>
                      <a:noFill/>
                    </a:lnL>
                    <a:lnR>
                      <a:noFill/>
                    </a:lnR>
                    <a:lnT>
                      <a:noFill/>
                    </a:lnT>
                    <a:lnB>
                      <a:noFill/>
                    </a:lnB>
                  </a:tcPr>
                </a:tc>
                <a:extLst>
                  <a:ext uri="{0D108BD9-81ED-4DB2-BD59-A6C34878D82A}">
                    <a16:rowId xmlns:a16="http://schemas.microsoft.com/office/drawing/2014/main" val="2561671432"/>
                  </a:ext>
                </a:extLst>
              </a:tr>
              <a:tr h="237611">
                <a:tc>
                  <a:txBody>
                    <a:bodyPr/>
                    <a:lstStyle/>
                    <a:p>
                      <a:r>
                        <a:rPr lang="en-US" sz="1100"/>
                        <a:t>11h15</a:t>
                      </a:r>
                    </a:p>
                  </a:txBody>
                  <a:tcPr marL="56511" marR="56511" marT="28255" marB="28255" anchor="ctr">
                    <a:lnL>
                      <a:noFill/>
                    </a:lnL>
                    <a:lnR>
                      <a:noFill/>
                    </a:lnR>
                    <a:lnT>
                      <a:noFill/>
                    </a:lnT>
                    <a:lnB>
                      <a:noFill/>
                    </a:lnB>
                  </a:tcPr>
                </a:tc>
                <a:tc>
                  <a:txBody>
                    <a:bodyPr/>
                    <a:lstStyle/>
                    <a:p>
                      <a:r>
                        <a:rPr lang="en-US" sz="1100"/>
                        <a:t>posters et discussions</a:t>
                      </a:r>
                    </a:p>
                  </a:txBody>
                  <a:tcPr marL="56511" marR="56511" marT="28255" marB="28255" anchor="ctr">
                    <a:lnL>
                      <a:noFill/>
                    </a:lnL>
                    <a:lnR>
                      <a:noFill/>
                    </a:lnR>
                    <a:lnT>
                      <a:noFill/>
                    </a:lnT>
                    <a:lnB>
                      <a:noFill/>
                    </a:lnB>
                  </a:tcPr>
                </a:tc>
                <a:tc>
                  <a:txBody>
                    <a:bodyPr/>
                    <a:lstStyle/>
                    <a:p>
                      <a:endParaRPr lang="fr-FR" sz="1100"/>
                    </a:p>
                  </a:txBody>
                  <a:tcPr marL="56511" marR="56511" marT="28255" marB="28255">
                    <a:lnL>
                      <a:noFill/>
                    </a:lnL>
                    <a:lnT>
                      <a:noFill/>
                    </a:lnT>
                  </a:tcPr>
                </a:tc>
                <a:extLst>
                  <a:ext uri="{0D108BD9-81ED-4DB2-BD59-A6C34878D82A}">
                    <a16:rowId xmlns:a16="http://schemas.microsoft.com/office/drawing/2014/main" val="1319054431"/>
                  </a:ext>
                </a:extLst>
              </a:tr>
              <a:tr h="772232">
                <a:tc>
                  <a:txBody>
                    <a:bodyPr/>
                    <a:lstStyle/>
                    <a:p>
                      <a:r>
                        <a:rPr lang="en-US" sz="1100" dirty="0"/>
                        <a:t>11h30</a:t>
                      </a:r>
                    </a:p>
                  </a:txBody>
                  <a:tcPr marL="56511" marR="56511" marT="28255" marB="28255" anchor="ctr">
                    <a:lnL>
                      <a:noFill/>
                    </a:lnL>
                    <a:lnR>
                      <a:noFill/>
                    </a:lnR>
                    <a:lnT>
                      <a:noFill/>
                    </a:lnT>
                    <a:lnB>
                      <a:noFill/>
                    </a:lnB>
                  </a:tcPr>
                </a:tc>
                <a:tc>
                  <a:txBody>
                    <a:bodyPr/>
                    <a:lstStyle/>
                    <a:p>
                      <a:r>
                        <a:rPr lang="fr-FR" sz="1100" b="1" i="1" dirty="0"/>
                        <a:t>Apports de l’IA et de l’IHM pour soutenir l’apprentissage en contexte éducatif:</a:t>
                      </a:r>
                      <a:br>
                        <a:rPr lang="fr-FR" sz="1100" b="1" dirty="0"/>
                      </a:br>
                      <a:r>
                        <a:rPr lang="fr-FR" sz="1100" b="1" dirty="0"/>
                        <a:t>Émergence de nouveaux possibles </a:t>
                      </a:r>
                    </a:p>
                  </a:txBody>
                  <a:tcPr marL="56511" marR="56511" marT="28255" marB="28255" anchor="ctr">
                    <a:lnL>
                      <a:noFill/>
                    </a:lnL>
                    <a:lnR>
                      <a:noFill/>
                    </a:lnR>
                    <a:lnT>
                      <a:noFill/>
                    </a:lnT>
                    <a:lnB>
                      <a:noFill/>
                    </a:lnB>
                  </a:tcPr>
                </a:tc>
                <a:tc>
                  <a:txBody>
                    <a:bodyPr/>
                    <a:lstStyle/>
                    <a:p>
                      <a:r>
                        <a:rPr lang="fr-FR" sz="1100"/>
                        <a:t>Échange entre </a:t>
                      </a:r>
                      <a:r>
                        <a:rPr lang="fr-FR" sz="1100">
                          <a:hlinkClick r:id="rId7"/>
                        </a:rPr>
                        <a:t>Marie Lefevre</a:t>
                      </a:r>
                      <a:r>
                        <a:rPr lang="fr-FR" sz="1100"/>
                        <a:t> et </a:t>
                      </a:r>
                      <a:r>
                        <a:rPr lang="fr-FR" sz="1100">
                          <a:hlinkClick r:id="rId8"/>
                        </a:rPr>
                        <a:t>Stéphanie Fleck</a:t>
                      </a:r>
                      <a:r>
                        <a:rPr lang="fr-FR" sz="1100"/>
                        <a:t> </a:t>
                      </a:r>
                    </a:p>
                  </a:txBody>
                  <a:tcPr marL="56511" marR="56511" marT="28255" marB="28255" anchor="ctr">
                    <a:lnL>
                      <a:noFill/>
                    </a:lnL>
                    <a:lnR>
                      <a:noFill/>
                    </a:lnR>
                    <a:lnB>
                      <a:noFill/>
                    </a:lnB>
                  </a:tcPr>
                </a:tc>
                <a:extLst>
                  <a:ext uri="{0D108BD9-81ED-4DB2-BD59-A6C34878D82A}">
                    <a16:rowId xmlns:a16="http://schemas.microsoft.com/office/drawing/2014/main" val="2275518836"/>
                  </a:ext>
                </a:extLst>
              </a:tr>
              <a:tr h="237611">
                <a:tc>
                  <a:txBody>
                    <a:bodyPr/>
                    <a:lstStyle/>
                    <a:p>
                      <a:r>
                        <a:rPr lang="en-US" sz="1100"/>
                        <a:t>12h30</a:t>
                      </a:r>
                    </a:p>
                  </a:txBody>
                  <a:tcPr marL="56511" marR="56511" marT="28255" marB="28255" anchor="ctr">
                    <a:lnL>
                      <a:noFill/>
                    </a:lnL>
                    <a:lnR>
                      <a:noFill/>
                    </a:lnR>
                    <a:lnT>
                      <a:noFill/>
                    </a:lnT>
                    <a:lnB>
                      <a:noFill/>
                    </a:lnB>
                  </a:tcPr>
                </a:tc>
                <a:tc>
                  <a:txBody>
                    <a:bodyPr/>
                    <a:lstStyle/>
                    <a:p>
                      <a:r>
                        <a:rPr lang="fr-FR" sz="1100"/>
                        <a:t>pause repas et salon des posters</a:t>
                      </a:r>
                    </a:p>
                  </a:txBody>
                  <a:tcPr marL="56511" marR="56511" marT="28255" marB="28255" anchor="ctr">
                    <a:lnL>
                      <a:noFill/>
                    </a:lnL>
                    <a:lnR>
                      <a:noFill/>
                    </a:lnR>
                    <a:lnT>
                      <a:noFill/>
                    </a:lnT>
                    <a:lnB>
                      <a:noFill/>
                    </a:lnB>
                  </a:tcPr>
                </a:tc>
                <a:tc>
                  <a:txBody>
                    <a:bodyPr/>
                    <a:lstStyle/>
                    <a:p>
                      <a:endParaRPr lang="fr-FR" sz="1100"/>
                    </a:p>
                  </a:txBody>
                  <a:tcPr marL="56511" marR="56511" marT="28255" marB="28255">
                    <a:lnL>
                      <a:noFill/>
                    </a:lnL>
                    <a:lnT>
                      <a:noFill/>
                    </a:lnT>
                  </a:tcPr>
                </a:tc>
                <a:extLst>
                  <a:ext uri="{0D108BD9-81ED-4DB2-BD59-A6C34878D82A}">
                    <a16:rowId xmlns:a16="http://schemas.microsoft.com/office/drawing/2014/main" val="342732586"/>
                  </a:ext>
                </a:extLst>
              </a:tr>
              <a:tr h="594025">
                <a:tc>
                  <a:txBody>
                    <a:bodyPr/>
                    <a:lstStyle/>
                    <a:p>
                      <a:r>
                        <a:rPr lang="en-US" sz="1100"/>
                        <a:t>14h</a:t>
                      </a:r>
                    </a:p>
                  </a:txBody>
                  <a:tcPr marL="56511" marR="56511" marT="28255" marB="28255" anchor="ctr">
                    <a:lnL>
                      <a:noFill/>
                    </a:lnL>
                    <a:lnR>
                      <a:noFill/>
                    </a:lnR>
                    <a:lnT>
                      <a:noFill/>
                    </a:lnT>
                    <a:lnB>
                      <a:noFill/>
                    </a:lnB>
                  </a:tcPr>
                </a:tc>
                <a:tc>
                  <a:txBody>
                    <a:bodyPr/>
                    <a:lstStyle/>
                    <a:p>
                      <a:r>
                        <a:rPr lang="fr-FR" sz="1100" b="1" i="1" dirty="0"/>
                        <a:t>Analyser, comprendre le monde :</a:t>
                      </a:r>
                      <a:br>
                        <a:rPr lang="fr-FR" sz="1100" b="1" dirty="0"/>
                      </a:br>
                      <a:r>
                        <a:rPr lang="fr-FR" sz="1100" b="1" dirty="0"/>
                        <a:t>Complémentarité entre apprentissage et visualisation </a:t>
                      </a:r>
                    </a:p>
                  </a:txBody>
                  <a:tcPr marL="56511" marR="56511" marT="28255" marB="28255" anchor="ctr">
                    <a:lnL>
                      <a:noFill/>
                    </a:lnL>
                    <a:lnR>
                      <a:noFill/>
                    </a:lnR>
                    <a:lnT>
                      <a:noFill/>
                    </a:lnT>
                    <a:lnB>
                      <a:noFill/>
                    </a:lnB>
                  </a:tcPr>
                </a:tc>
                <a:tc>
                  <a:txBody>
                    <a:bodyPr/>
                    <a:lstStyle/>
                    <a:p>
                      <a:r>
                        <a:rPr lang="fr-FR" sz="1100">
                          <a:hlinkClick r:id="rId9"/>
                        </a:rPr>
                        <a:t>Jean-Daniel Fekete</a:t>
                      </a:r>
                      <a:r>
                        <a:rPr lang="fr-FR" sz="1100"/>
                        <a:t> et </a:t>
                      </a:r>
                      <a:r>
                        <a:rPr lang="fr-FR" sz="1100">
                          <a:hlinkClick r:id="rId10"/>
                        </a:rPr>
                        <a:t>Michèle Sebag</a:t>
                      </a:r>
                      <a:r>
                        <a:rPr lang="fr-FR" sz="1100"/>
                        <a:t> </a:t>
                      </a:r>
                    </a:p>
                  </a:txBody>
                  <a:tcPr marL="56511" marR="56511" marT="28255" marB="28255" anchor="ctr">
                    <a:lnL>
                      <a:noFill/>
                    </a:lnL>
                    <a:lnR>
                      <a:noFill/>
                    </a:lnR>
                    <a:lnB>
                      <a:noFill/>
                    </a:lnB>
                  </a:tcPr>
                </a:tc>
                <a:extLst>
                  <a:ext uri="{0D108BD9-81ED-4DB2-BD59-A6C34878D82A}">
                    <a16:rowId xmlns:a16="http://schemas.microsoft.com/office/drawing/2014/main" val="4110317934"/>
                  </a:ext>
                </a:extLst>
              </a:tr>
              <a:tr h="772232">
                <a:tc>
                  <a:txBody>
                    <a:bodyPr/>
                    <a:lstStyle/>
                    <a:p>
                      <a:r>
                        <a:rPr lang="en-US" sz="1100"/>
                        <a:t>15h</a:t>
                      </a:r>
                    </a:p>
                  </a:txBody>
                  <a:tcPr marL="56511" marR="56511" marT="28255" marB="28255" anchor="ctr">
                    <a:lnL>
                      <a:noFill/>
                    </a:lnL>
                    <a:lnR>
                      <a:noFill/>
                    </a:lnR>
                    <a:lnT>
                      <a:noFill/>
                    </a:lnT>
                    <a:lnB>
                      <a:noFill/>
                    </a:lnB>
                  </a:tcPr>
                </a:tc>
                <a:tc>
                  <a:txBody>
                    <a:bodyPr/>
                    <a:lstStyle/>
                    <a:p>
                      <a:r>
                        <a:rPr lang="fr-FR" sz="1100" i="1" dirty="0"/>
                        <a:t>Le projet AIDA et IBM </a:t>
                      </a:r>
                      <a:r>
                        <a:rPr lang="fr-FR" sz="1100" i="1" dirty="0" err="1"/>
                        <a:t>Research</a:t>
                      </a:r>
                      <a:r>
                        <a:rPr lang="fr-FR" sz="1100" i="1" dirty="0"/>
                        <a:t> à Saclay :</a:t>
                      </a:r>
                      <a:br>
                        <a:rPr lang="fr-FR" sz="1100" dirty="0"/>
                      </a:br>
                      <a:r>
                        <a:rPr lang="fr-FR" sz="1100" dirty="0"/>
                        <a:t>IA et facteurs humains dans les opérations des entreprises. </a:t>
                      </a:r>
                    </a:p>
                  </a:txBody>
                  <a:tcPr marL="56511" marR="56511" marT="28255" marB="28255" anchor="ctr">
                    <a:lnL>
                      <a:noFill/>
                    </a:lnL>
                    <a:lnR>
                      <a:noFill/>
                    </a:lnR>
                    <a:lnT>
                      <a:noFill/>
                    </a:lnT>
                    <a:lnB>
                      <a:noFill/>
                    </a:lnB>
                  </a:tcPr>
                </a:tc>
                <a:tc>
                  <a:txBody>
                    <a:bodyPr/>
                    <a:lstStyle/>
                    <a:p>
                      <a:r>
                        <a:rPr lang="en-US" sz="1100">
                          <a:hlinkClick r:id="rId11"/>
                        </a:rPr>
                        <a:t>Christian de Sainte-Marie</a:t>
                      </a:r>
                      <a:r>
                        <a:rPr lang="en-US" sz="1100"/>
                        <a:t> </a:t>
                      </a:r>
                    </a:p>
                  </a:txBody>
                  <a:tcPr marL="56511" marR="56511" marT="28255" marB="28255" anchor="ctr">
                    <a:lnL>
                      <a:noFill/>
                    </a:lnL>
                    <a:lnR>
                      <a:noFill/>
                    </a:lnR>
                    <a:lnT>
                      <a:noFill/>
                    </a:lnT>
                    <a:lnB>
                      <a:noFill/>
                    </a:lnB>
                  </a:tcPr>
                </a:tc>
                <a:extLst>
                  <a:ext uri="{0D108BD9-81ED-4DB2-BD59-A6C34878D82A}">
                    <a16:rowId xmlns:a16="http://schemas.microsoft.com/office/drawing/2014/main" val="3174757902"/>
                  </a:ext>
                </a:extLst>
              </a:tr>
              <a:tr h="0">
                <a:tc>
                  <a:txBody>
                    <a:bodyPr/>
                    <a:lstStyle/>
                    <a:p>
                      <a:r>
                        <a:rPr lang="en-US" sz="1100"/>
                        <a:t>15h15</a:t>
                      </a:r>
                    </a:p>
                  </a:txBody>
                  <a:tcPr marL="56511" marR="56511" marT="28255" marB="28255" anchor="ctr">
                    <a:lnL>
                      <a:noFill/>
                    </a:lnL>
                    <a:lnR>
                      <a:noFill/>
                    </a:lnR>
                    <a:lnT>
                      <a:noFill/>
                    </a:lnT>
                    <a:lnB>
                      <a:noFill/>
                    </a:lnB>
                  </a:tcPr>
                </a:tc>
                <a:tc>
                  <a:txBody>
                    <a:bodyPr/>
                    <a:lstStyle/>
                    <a:p>
                      <a:r>
                        <a:rPr lang="en-US" sz="1100" dirty="0"/>
                        <a:t>posters et discussions</a:t>
                      </a:r>
                    </a:p>
                  </a:txBody>
                  <a:tcPr marL="56511" marR="56511" marT="28255" marB="28255" anchor="ctr">
                    <a:lnL>
                      <a:noFill/>
                    </a:lnL>
                    <a:lnR>
                      <a:noFill/>
                    </a:lnR>
                    <a:lnT>
                      <a:noFill/>
                    </a:lnT>
                    <a:lnB>
                      <a:noFill/>
                    </a:lnB>
                  </a:tcPr>
                </a:tc>
                <a:tc>
                  <a:txBody>
                    <a:bodyPr/>
                    <a:lstStyle/>
                    <a:p>
                      <a:endParaRPr lang="en-US" sz="1100"/>
                    </a:p>
                  </a:txBody>
                  <a:tcPr marL="56511" marR="56511" marT="28255" marB="28255" anchor="ctr">
                    <a:lnL>
                      <a:noFill/>
                    </a:lnL>
                    <a:lnR>
                      <a:noFill/>
                    </a:lnR>
                    <a:lnT>
                      <a:noFill/>
                    </a:lnT>
                    <a:lnB>
                      <a:noFill/>
                    </a:lnB>
                  </a:tcPr>
                </a:tc>
                <a:extLst>
                  <a:ext uri="{0D108BD9-81ED-4DB2-BD59-A6C34878D82A}">
                    <a16:rowId xmlns:a16="http://schemas.microsoft.com/office/drawing/2014/main" val="1384641132"/>
                  </a:ext>
                </a:extLst>
              </a:tr>
              <a:tr h="415818">
                <a:tc>
                  <a:txBody>
                    <a:bodyPr/>
                    <a:lstStyle/>
                    <a:p>
                      <a:r>
                        <a:rPr lang="en-US" sz="1100"/>
                        <a:t>15h30</a:t>
                      </a:r>
                    </a:p>
                  </a:txBody>
                  <a:tcPr marL="56511" marR="56511" marT="28255" marB="28255" anchor="ctr">
                    <a:lnL>
                      <a:noFill/>
                    </a:lnL>
                    <a:lnR>
                      <a:noFill/>
                    </a:lnR>
                    <a:lnT>
                      <a:noFill/>
                    </a:lnT>
                    <a:lnB>
                      <a:noFill/>
                    </a:lnB>
                  </a:tcPr>
                </a:tc>
                <a:tc>
                  <a:txBody>
                    <a:bodyPr/>
                    <a:lstStyle/>
                    <a:p>
                      <a:r>
                        <a:rPr lang="fr-FR" sz="1100" b="1" dirty="0"/>
                        <a:t>Complémentarité de l'IA et l'IHM :</a:t>
                      </a:r>
                      <a:br>
                        <a:rPr lang="fr-FR" sz="1100" b="1" dirty="0"/>
                      </a:br>
                      <a:r>
                        <a:rPr lang="fr-FR" sz="1100" b="1" i="1" dirty="0"/>
                        <a:t>l’exemple de </a:t>
                      </a:r>
                      <a:r>
                        <a:rPr lang="fr-FR" sz="1100" b="1" i="1" dirty="0" err="1"/>
                        <a:t>CausalityLink</a:t>
                      </a:r>
                      <a:r>
                        <a:rPr lang="fr-FR" sz="1100" b="1" dirty="0"/>
                        <a:t> </a:t>
                      </a:r>
                    </a:p>
                  </a:txBody>
                  <a:tcPr marL="56511" marR="56511" marT="28255" marB="28255" anchor="ctr">
                    <a:lnL>
                      <a:noFill/>
                    </a:lnL>
                    <a:lnR>
                      <a:noFill/>
                    </a:lnR>
                    <a:lnT>
                      <a:noFill/>
                    </a:lnT>
                    <a:lnB>
                      <a:noFill/>
                    </a:lnB>
                  </a:tcPr>
                </a:tc>
                <a:tc>
                  <a:txBody>
                    <a:bodyPr/>
                    <a:lstStyle/>
                    <a:p>
                      <a:r>
                        <a:rPr lang="fr-FR" sz="1100" dirty="0">
                          <a:hlinkClick r:id="rId12"/>
                        </a:rPr>
                        <a:t>Pierre </a:t>
                      </a:r>
                      <a:r>
                        <a:rPr lang="fr-FR" sz="1100" dirty="0" err="1">
                          <a:hlinkClick r:id="rId12"/>
                        </a:rPr>
                        <a:t>Haren</a:t>
                      </a:r>
                      <a:r>
                        <a:rPr lang="fr-FR" sz="1100" dirty="0"/>
                        <a:t> (depuis les US) interviewé par </a:t>
                      </a:r>
                      <a:r>
                        <a:rPr lang="fr-FR" sz="1100" dirty="0">
                          <a:hlinkClick r:id="rId13"/>
                        </a:rPr>
                        <a:t>Nicolas Roussel</a:t>
                      </a:r>
                      <a:r>
                        <a:rPr lang="fr-FR" sz="1100" dirty="0"/>
                        <a:t> </a:t>
                      </a:r>
                    </a:p>
                  </a:txBody>
                  <a:tcPr marL="56511" marR="56511" marT="28255" marB="28255" anchor="ctr">
                    <a:lnL>
                      <a:noFill/>
                    </a:lnL>
                    <a:lnR>
                      <a:noFill/>
                    </a:lnR>
                    <a:lnT>
                      <a:noFill/>
                    </a:lnT>
                    <a:lnB>
                      <a:noFill/>
                    </a:lnB>
                  </a:tcPr>
                </a:tc>
                <a:extLst>
                  <a:ext uri="{0D108BD9-81ED-4DB2-BD59-A6C34878D82A}">
                    <a16:rowId xmlns:a16="http://schemas.microsoft.com/office/drawing/2014/main" val="2749781878"/>
                  </a:ext>
                </a:extLst>
              </a:tr>
              <a:tr h="237611">
                <a:tc>
                  <a:txBody>
                    <a:bodyPr/>
                    <a:lstStyle/>
                    <a:p>
                      <a:r>
                        <a:rPr lang="en-US" sz="1100"/>
                        <a:t>16h30</a:t>
                      </a:r>
                    </a:p>
                  </a:txBody>
                  <a:tcPr marL="56511" marR="56511" marT="28255" marB="28255" anchor="ctr">
                    <a:lnL>
                      <a:noFill/>
                    </a:lnL>
                    <a:lnR>
                      <a:noFill/>
                    </a:lnR>
                    <a:lnT>
                      <a:noFill/>
                    </a:lnT>
                    <a:lnB>
                      <a:noFill/>
                    </a:lnB>
                  </a:tcPr>
                </a:tc>
                <a:tc>
                  <a:txBody>
                    <a:bodyPr/>
                    <a:lstStyle/>
                    <a:p>
                      <a:r>
                        <a:rPr lang="en-US" sz="1100" i="1"/>
                        <a:t>Conclusions</a:t>
                      </a:r>
                      <a:r>
                        <a:rPr lang="en-US" sz="1100"/>
                        <a:t> </a:t>
                      </a:r>
                    </a:p>
                  </a:txBody>
                  <a:tcPr marL="56511" marR="56511" marT="28255" marB="28255" anchor="ctr">
                    <a:lnL>
                      <a:noFill/>
                    </a:lnL>
                    <a:lnR>
                      <a:noFill/>
                    </a:lnR>
                    <a:lnT>
                      <a:noFill/>
                    </a:lnT>
                    <a:lnB>
                      <a:noFill/>
                    </a:lnB>
                  </a:tcPr>
                </a:tc>
                <a:tc>
                  <a:txBody>
                    <a:bodyPr/>
                    <a:lstStyle/>
                    <a:p>
                      <a:r>
                        <a:rPr lang="fr-FR" sz="1100" dirty="0">
                          <a:hlinkClick r:id="rId14"/>
                        </a:rPr>
                        <a:t>Benoit Le Blanc</a:t>
                      </a:r>
                      <a:r>
                        <a:rPr lang="fr-FR" sz="1100" dirty="0"/>
                        <a:t> et </a:t>
                      </a:r>
                      <a:r>
                        <a:rPr lang="fr-FR" sz="1100" dirty="0">
                          <a:hlinkClick r:id="rId15"/>
                        </a:rPr>
                        <a:t>Thomas Baudel</a:t>
                      </a:r>
                      <a:endParaRPr lang="fr-FR" sz="1100" dirty="0"/>
                    </a:p>
                  </a:txBody>
                  <a:tcPr marL="56511" marR="56511" marT="28255" marB="28255" anchor="ctr">
                    <a:lnL>
                      <a:noFill/>
                    </a:lnL>
                    <a:lnR>
                      <a:noFill/>
                    </a:lnR>
                    <a:lnT>
                      <a:noFill/>
                    </a:lnT>
                    <a:lnB>
                      <a:noFill/>
                    </a:lnB>
                  </a:tcPr>
                </a:tc>
                <a:extLst>
                  <a:ext uri="{0D108BD9-81ED-4DB2-BD59-A6C34878D82A}">
                    <a16:rowId xmlns:a16="http://schemas.microsoft.com/office/drawing/2014/main" val="2179242499"/>
                  </a:ext>
                </a:extLst>
              </a:tr>
            </a:tbl>
          </a:graphicData>
        </a:graphic>
      </p:graphicFrame>
      <p:pic>
        <p:nvPicPr>
          <p:cNvPr id="6" name="Picture 5">
            <a:extLst>
              <a:ext uri="{FF2B5EF4-FFF2-40B4-BE49-F238E27FC236}">
                <a16:creationId xmlns:a16="http://schemas.microsoft.com/office/drawing/2014/main" id="{C35A36F5-119B-44CC-9699-4474590A5506}"/>
              </a:ext>
            </a:extLst>
          </p:cNvPr>
          <p:cNvPicPr>
            <a:picLocks noChangeAspect="1"/>
          </p:cNvPicPr>
          <p:nvPr/>
        </p:nvPicPr>
        <p:blipFill>
          <a:blip r:embed="rId16"/>
          <a:stretch>
            <a:fillRect/>
          </a:stretch>
        </p:blipFill>
        <p:spPr>
          <a:xfrm>
            <a:off x="0" y="-135223"/>
            <a:ext cx="12192000" cy="1848108"/>
          </a:xfrm>
          <a:prstGeom prst="rect">
            <a:avLst/>
          </a:prstGeom>
        </p:spPr>
      </p:pic>
      <p:sp>
        <p:nvSpPr>
          <p:cNvPr id="7" name="TextBox 6">
            <a:extLst>
              <a:ext uri="{FF2B5EF4-FFF2-40B4-BE49-F238E27FC236}">
                <a16:creationId xmlns:a16="http://schemas.microsoft.com/office/drawing/2014/main" id="{8B99AAD8-1068-4475-B38C-EC8FF30CCC11}"/>
              </a:ext>
            </a:extLst>
          </p:cNvPr>
          <p:cNvSpPr txBox="1"/>
          <p:nvPr/>
        </p:nvSpPr>
        <p:spPr>
          <a:xfrm>
            <a:off x="785612" y="6284890"/>
            <a:ext cx="8010658" cy="369332"/>
          </a:xfrm>
          <a:prstGeom prst="rect">
            <a:avLst/>
          </a:prstGeom>
          <a:noFill/>
        </p:spPr>
        <p:txBody>
          <a:bodyPr wrap="square" rtlCol="0">
            <a:spAutoFit/>
          </a:bodyPr>
          <a:lstStyle/>
          <a:p>
            <a:r>
              <a:rPr lang="fr-FR" dirty="0"/>
              <a:t>+ 11 posters: de France, Canada, Qatar…</a:t>
            </a:r>
          </a:p>
        </p:txBody>
      </p:sp>
    </p:spTree>
    <p:extLst>
      <p:ext uri="{BB962C8B-B14F-4D97-AF65-F5344CB8AC3E}">
        <p14:creationId xmlns:p14="http://schemas.microsoft.com/office/powerpoint/2010/main" val="372885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8E97-0F80-48CB-B668-68A900554B48}"/>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2B17174D-B554-49E7-9B23-87121BB73CF9}"/>
              </a:ext>
            </a:extLst>
          </p:cNvPr>
          <p:cNvSpPr>
            <a:spLocks noGrp="1"/>
          </p:cNvSpPr>
          <p:nvPr>
            <p:ph idx="1"/>
          </p:nvPr>
        </p:nvSpPr>
        <p:spPr/>
        <p:txBody>
          <a:bodyPr>
            <a:normAutofit fontScale="62500" lnSpcReduction="20000"/>
          </a:bodyPr>
          <a:lstStyle/>
          <a:p>
            <a:pPr marL="0" indent="0">
              <a:buNone/>
            </a:pPr>
            <a:r>
              <a:rPr lang="fr-FR" dirty="0"/>
              <a:t>Bilan</a:t>
            </a:r>
          </a:p>
          <a:p>
            <a:r>
              <a:rPr lang="fr-FR" dirty="0"/>
              <a:t>350 inscrits, 184 participants effectifs, 11 présentations, 11 posters vidéo. </a:t>
            </a:r>
          </a:p>
          <a:p>
            <a:r>
              <a:rPr lang="fr-FR" dirty="0"/>
              <a:t>Public divers et international (60% recherche publique et 30% indus - 60% AFIHM,  40% AFIA)</a:t>
            </a:r>
          </a:p>
          <a:p>
            <a:r>
              <a:rPr lang="fr-FR" dirty="0"/>
              <a:t>Taux de rétention sur la journée: ~80 personnes</a:t>
            </a:r>
          </a:p>
          <a:p>
            <a:r>
              <a:rPr lang="fr-FR" dirty="0"/>
              <a:t>Coût: 0€</a:t>
            </a:r>
          </a:p>
          <a:p>
            <a:pPr marL="0" indent="0">
              <a:buNone/>
            </a:pPr>
            <a:r>
              <a:rPr lang="fr-FR" dirty="0"/>
              <a:t>Faiblesses</a:t>
            </a:r>
          </a:p>
          <a:p>
            <a:r>
              <a:rPr lang="fr-FR" dirty="0"/>
              <a:t>Interface très « technique », améliorable</a:t>
            </a:r>
          </a:p>
          <a:p>
            <a:r>
              <a:rPr lang="fr-FR" dirty="0"/>
              <a:t>Pas de diffusion dans la presse et les réseaux (AFIA et AFIHM, nous sommes des amateurs)</a:t>
            </a:r>
          </a:p>
          <a:p>
            <a:r>
              <a:rPr lang="fr-FR" dirty="0"/>
              <a:t>Pas de relance pour inscriptions aux associations, alors que cela devrait être le but.</a:t>
            </a:r>
          </a:p>
          <a:p>
            <a:pPr marL="0" indent="0">
              <a:buNone/>
            </a:pPr>
            <a:r>
              <a:rPr lang="fr-FR" dirty="0"/>
              <a:t>Recommandations:</a:t>
            </a:r>
          </a:p>
          <a:p>
            <a:pPr marL="0" indent="0">
              <a:buNone/>
            </a:pPr>
            <a:r>
              <a:rPr lang="fr-FR" dirty="0"/>
              <a:t>Inclure des industriels, comme le fait l’AFIA, parler d’innovation en plus de parler de recherche -&gt; une direction pour les relations industrielles?</a:t>
            </a:r>
          </a:p>
          <a:p>
            <a:pPr marL="0" indent="0">
              <a:buNone/>
            </a:pPr>
            <a:r>
              <a:rPr lang="fr-FR" dirty="0"/>
              <a:t>Faire venir la presse, faire du marketing pour faire connaitre les associations, recueillir des adhésions et mettre en valeur les travaux des adhérents -&gt; c’est le but en tant qu’association.</a:t>
            </a:r>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pic>
        <p:nvPicPr>
          <p:cNvPr id="4" name="Picture 3">
            <a:extLst>
              <a:ext uri="{FF2B5EF4-FFF2-40B4-BE49-F238E27FC236}">
                <a16:creationId xmlns:a16="http://schemas.microsoft.com/office/drawing/2014/main" id="{551AF7EF-DCE9-402F-A799-85B40F7D3A7D}"/>
              </a:ext>
            </a:extLst>
          </p:cNvPr>
          <p:cNvPicPr>
            <a:picLocks noChangeAspect="1"/>
          </p:cNvPicPr>
          <p:nvPr/>
        </p:nvPicPr>
        <p:blipFill>
          <a:blip r:embed="rId2"/>
          <a:stretch>
            <a:fillRect/>
          </a:stretch>
        </p:blipFill>
        <p:spPr>
          <a:xfrm>
            <a:off x="0" y="-135223"/>
            <a:ext cx="12192000" cy="1848108"/>
          </a:xfrm>
          <a:prstGeom prst="rect">
            <a:avLst/>
          </a:prstGeom>
        </p:spPr>
      </p:pic>
    </p:spTree>
    <p:extLst>
      <p:ext uri="{BB962C8B-B14F-4D97-AF65-F5344CB8AC3E}">
        <p14:creationId xmlns:p14="http://schemas.microsoft.com/office/powerpoint/2010/main" val="303158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E2297-AC72-47C7-A8DE-5F7F9A2551EA}"/>
              </a:ext>
            </a:extLst>
          </p:cNvPr>
          <p:cNvSpPr>
            <a:spLocks noGrp="1"/>
          </p:cNvSpPr>
          <p:nvPr>
            <p:ph idx="1"/>
          </p:nvPr>
        </p:nvSpPr>
        <p:spPr>
          <a:xfrm>
            <a:off x="332509" y="1825625"/>
            <a:ext cx="11859491" cy="4351338"/>
          </a:xfrm>
        </p:spPr>
        <p:txBody>
          <a:bodyPr/>
          <a:lstStyle/>
          <a:p>
            <a:pPr marL="0" indent="0">
              <a:buNone/>
            </a:pPr>
            <a:r>
              <a:rPr lang="fr-FR" sz="1800" dirty="0"/>
              <a:t>Le site: </a:t>
            </a:r>
            <a:r>
              <a:rPr lang="fr-FR" sz="1800" dirty="0">
                <a:hlinkClick r:id="rId2"/>
              </a:rPr>
              <a:t>https://ihmia21.afihm.org</a:t>
            </a:r>
            <a:endParaRPr lang="fr-FR" sz="1800" dirty="0"/>
          </a:p>
          <a:p>
            <a:pPr marL="0" indent="0">
              <a:buNone/>
            </a:pPr>
            <a:r>
              <a:rPr lang="fr-FR" sz="1800" dirty="0"/>
              <a:t>L’enquête: </a:t>
            </a:r>
            <a:r>
              <a:rPr lang="fr-FR" sz="1800" dirty="0">
                <a:hlinkClick r:id="rId3"/>
              </a:rPr>
              <a:t>https://docs.google.com/forms/d/e/1FAIpQLSelrG_Ex7vjzztINbBYLqLtkriDMZFIxvS2SimBMlLqxb5okw/viewform?usp=sf_link</a:t>
            </a:r>
            <a:endParaRPr lang="fr-FR" sz="1800" dirty="0"/>
          </a:p>
          <a:p>
            <a:pPr marL="0" indent="0">
              <a:buNone/>
            </a:pPr>
            <a:endParaRPr lang="fr-FR" sz="1600" dirty="0"/>
          </a:p>
          <a:p>
            <a:pPr marL="0" indent="0">
              <a:buNone/>
            </a:pPr>
            <a:r>
              <a:rPr lang="fr-FR" sz="1600" dirty="0"/>
              <a:t>Conclusion: l’AFIHM a un vrai problème avec l’innovation et les industriels. Pour y remédier, une journée comme celle-ci est un bon point de départ, avec un peu moins d’amateurisme </a:t>
            </a:r>
            <a:r>
              <a:rPr lang="fr-FR" sz="1600" dirty="0" err="1"/>
              <a:t>nécéssaire</a:t>
            </a:r>
            <a:r>
              <a:rPr lang="fr-FR" sz="1600" dirty="0"/>
              <a:t> pour la gestion des retombées.</a:t>
            </a:r>
          </a:p>
          <a:p>
            <a:pPr marL="0" indent="0">
              <a:buNone/>
            </a:pPr>
            <a:endParaRPr lang="fr-FR" dirty="0"/>
          </a:p>
        </p:txBody>
      </p:sp>
      <p:pic>
        <p:nvPicPr>
          <p:cNvPr id="2049" name="Picture 1" descr="Forms response chart. Question title: Profession. Number of responses: 15 responses.">
            <a:extLst>
              <a:ext uri="{FF2B5EF4-FFF2-40B4-BE49-F238E27FC236}">
                <a16:creationId xmlns:a16="http://schemas.microsoft.com/office/drawing/2014/main" id="{CA6E7AD6-F5C5-4D1A-82DC-086212A416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181" y="4601001"/>
            <a:ext cx="4947063" cy="20815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orms response chart. Question title: Age. Number of responses: 15 responses.">
            <a:extLst>
              <a:ext uri="{FF2B5EF4-FFF2-40B4-BE49-F238E27FC236}">
                <a16:creationId xmlns:a16="http://schemas.microsoft.com/office/drawing/2014/main" id="{A2111E71-F65C-42AC-8951-673622061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19" y="4601001"/>
            <a:ext cx="4947062" cy="20815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D5A5AA9-6692-4555-9953-1C4AE87C554F}"/>
              </a:ext>
            </a:extLst>
          </p:cNvPr>
          <p:cNvSpPr/>
          <p:nvPr/>
        </p:nvSpPr>
        <p:spPr>
          <a:xfrm>
            <a:off x="6404263" y="704740"/>
            <a:ext cx="6096000" cy="646331"/>
          </a:xfrm>
          <a:prstGeom prst="rect">
            <a:avLst/>
          </a:prstGeom>
        </p:spPr>
        <p:txBody>
          <a:bodyPr>
            <a:spAutoFit/>
          </a:bodyPr>
          <a:lstStyle/>
          <a:p>
            <a:endParaRPr lang="fr-FR" dirty="0"/>
          </a:p>
          <a:p>
            <a:endParaRPr lang="fr-FR" dirty="0"/>
          </a:p>
        </p:txBody>
      </p:sp>
      <p:pic>
        <p:nvPicPr>
          <p:cNvPr id="8" name="Picture 7">
            <a:extLst>
              <a:ext uri="{FF2B5EF4-FFF2-40B4-BE49-F238E27FC236}">
                <a16:creationId xmlns:a16="http://schemas.microsoft.com/office/drawing/2014/main" id="{17BEC73A-862E-435B-A6E1-E88CC35D876D}"/>
              </a:ext>
            </a:extLst>
          </p:cNvPr>
          <p:cNvPicPr>
            <a:picLocks noChangeAspect="1"/>
          </p:cNvPicPr>
          <p:nvPr/>
        </p:nvPicPr>
        <p:blipFill>
          <a:blip r:embed="rId6"/>
          <a:stretch>
            <a:fillRect/>
          </a:stretch>
        </p:blipFill>
        <p:spPr>
          <a:xfrm>
            <a:off x="0" y="-135223"/>
            <a:ext cx="12192000" cy="1848108"/>
          </a:xfrm>
          <a:prstGeom prst="rect">
            <a:avLst/>
          </a:prstGeom>
        </p:spPr>
      </p:pic>
    </p:spTree>
    <p:extLst>
      <p:ext uri="{BB962C8B-B14F-4D97-AF65-F5344CB8AC3E}">
        <p14:creationId xmlns:p14="http://schemas.microsoft.com/office/powerpoint/2010/main" val="2166615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TotalTime>
  <Words>557</Words>
  <Application>Microsoft Office PowerPoint</Application>
  <PresentationFormat>Widescreen</PresentationFormat>
  <Paragraphs>58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Baudel</dc:creator>
  <cp:lastModifiedBy>Thomas Baudel</cp:lastModifiedBy>
  <cp:revision>7</cp:revision>
  <dcterms:created xsi:type="dcterms:W3CDTF">2021-04-07T20:51:37Z</dcterms:created>
  <dcterms:modified xsi:type="dcterms:W3CDTF">2021-04-08T09:01:50Z</dcterms:modified>
</cp:coreProperties>
</file>