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5" r:id="rId3"/>
    <p:sldId id="256" r:id="rId4"/>
    <p:sldId id="261" r:id="rId5"/>
    <p:sldId id="262" r:id="rId6"/>
    <p:sldId id="264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2"/>
    <p:restoredTop sz="94578"/>
  </p:normalViewPr>
  <p:slideViewPr>
    <p:cSldViewPr snapToGrid="0" snapToObjects="1">
      <p:cViewPr varScale="1">
        <p:scale>
          <a:sx n="80" d="100"/>
          <a:sy n="80" d="100"/>
        </p:scale>
        <p:origin x="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F6A7D9-2087-ED47-89E1-9A8F2EECD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B37854-818A-BA4F-9D47-AF79687B4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D9EB96-C7A3-C24A-AA7B-D9594A16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21A-E3E2-474E-B468-F193ED91E63E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1859DE-0C48-6445-84A0-AF9912B0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FF1FD2-30CC-CC46-B3D0-A0F725753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1F56-1AE3-E14D-B740-E7AA34FD3C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63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0316E-37FE-4B4C-BE14-28AA872D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DF3455-78E7-E943-AFCD-2ADE12214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3C92A2-185E-3840-B821-8C114A61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21A-E3E2-474E-B468-F193ED91E63E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CDE457-2832-124F-9DBA-141BE646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64558-90DE-6941-8A71-15ED9F04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1F56-1AE3-E14D-B740-E7AA34FD3C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11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A1B8FFD-81D6-3D4A-9CF9-DFB16F073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B07274-E1C2-7440-93F0-59F0C6052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613E31-52E4-AF45-A508-7FE1C9142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21A-E3E2-474E-B468-F193ED91E63E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EAF603-FE59-E74E-B6BC-640BF6B9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7FC670-E76E-084F-BD4A-657D573E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1F56-1AE3-E14D-B740-E7AA34FD3C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42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947E4F-2439-284A-A855-4A1DA4ACF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E27FF6-2CD4-044D-8B4B-3CBC6A71A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1B424E-67A5-0840-A32D-D79AE37F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21A-E3E2-474E-B468-F193ED91E63E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41D4D1-28BB-0F4F-8AF3-F09A658C1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21F007-F2A3-9B46-B8BD-9873E63A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1F56-1AE3-E14D-B740-E7AA34FD3C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14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419CF-0888-654F-AAF9-32A6E380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BDA298-4F38-8142-AA2D-8E6074D5D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FC9169-1292-3147-9FD7-E434CB0D7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21A-E3E2-474E-B468-F193ED91E63E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8195A2-EF9F-F94E-81AF-EB126AD82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697F2-E96B-D04B-A342-6107CA61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1F56-1AE3-E14D-B740-E7AA34FD3C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35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6FB130-DCC1-4C46-BD86-EC38785B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647A18-D235-2D46-9073-AB6270F7D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7D819B-FF9E-9B45-84D2-9537D3E3D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0572C7-810C-1A41-97D4-88E4D5E5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21A-E3E2-474E-B468-F193ED91E63E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3886A4-19AA-A74A-A688-EA5A99BD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806F48-F6ED-4D48-934A-A93685B4B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1F56-1AE3-E14D-B740-E7AA34FD3C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76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3CF396-4C3D-664C-AD78-0D1290607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91CB01-FC07-0F47-996C-A2C72B0E0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2EEA80-8103-3841-9892-62D3898F5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4AA76F-DBDB-4640-82A1-55EFE8CF0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81FBE57-21CF-1B41-B424-E71D16BE03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A611FBB-4168-D14F-8F98-2C1876CD6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21A-E3E2-474E-B468-F193ED91E63E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C160AD-945E-4149-AE31-3A99E5C9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A073A63-83F5-7D4E-B715-05E89A7D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1F56-1AE3-E14D-B740-E7AA34FD3C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93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F49E5-714A-FE4C-8623-2FAB942CF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3F5B16-D23F-364F-B566-FBD642D8B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21A-E3E2-474E-B468-F193ED91E63E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F61899-3650-F24A-8E4D-37AC59F1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D0586C-FB5B-9C4F-AE3C-EAC5DEA0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1F56-1AE3-E14D-B740-E7AA34FD3C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50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E6263DD-FBB6-494F-B054-7F1BA7D2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21A-E3E2-474E-B468-F193ED91E63E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4CA6E99-4D97-D940-9A7F-3E4599F8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ABE593-4411-A042-8211-5454A4762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1F56-1AE3-E14D-B740-E7AA34FD3C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72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E63643-1F54-2940-8AA6-6A1033E76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CDC1A6-125A-D24A-8F63-A79480CD8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DC4A21-C8DB-EE47-8968-7DFEDA06C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D76C8D-C7D6-054C-95BD-712BE570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21A-E3E2-474E-B468-F193ED91E63E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E38904-934D-6C4B-B44E-E929C758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1F9A7-8F7D-E247-A1EC-8C5AE9D6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1F56-1AE3-E14D-B740-E7AA34FD3C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64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8F3A0B-B175-CC43-B558-75F7DFD59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1AA269-993B-B346-90B8-3416E4724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26EDC7-282A-2C4D-A591-409A4D90D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77808E-6E95-254B-9E9F-DF42717E4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21A-E3E2-474E-B468-F193ED91E63E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6EE46B-B147-0A49-ADB6-0DCE3AA8E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0AA0E7-5706-6344-AE28-A9A27FED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1F56-1AE3-E14D-B740-E7AA34FD3C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4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D96EDED-8F84-0E4E-B7A8-680796F2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A8C5D9-931E-9A4E-B485-077D42DAC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188C37-5758-D14A-8514-2F5BC2873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A021A-E3E2-474E-B468-F193ED91E63E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A27B70-91F7-AD44-952C-86193A630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3FD93A-7E9E-744C-8589-601F0A18E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11F56-1AE3-E14D-B740-E7AA34FD3C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41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CCD7014-E0C2-4749-A534-A5B81A0DB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06" y="894871"/>
            <a:ext cx="11430000" cy="2273300"/>
          </a:xfrm>
          <a:prstGeom prst="rect">
            <a:avLst/>
          </a:prstGeom>
        </p:spPr>
      </p:pic>
      <p:pic>
        <p:nvPicPr>
          <p:cNvPr id="6" name="Picture 11" descr="LOGO AFIA">
            <a:extLst>
              <a:ext uri="{FF2B5EF4-FFF2-40B4-BE49-F238E27FC236}">
                <a16:creationId xmlns:a16="http://schemas.microsoft.com/office/drawing/2014/main" id="{0362A9F4-903B-7A46-ADBC-71E76FC18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23876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LOGO IBM">
            <a:extLst>
              <a:ext uri="{FF2B5EF4-FFF2-40B4-BE49-F238E27FC236}">
                <a16:creationId xmlns:a16="http://schemas.microsoft.com/office/drawing/2014/main" id="{A7595E12-BCDC-A944-AAD2-902FE1D8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60" y="6059656"/>
            <a:ext cx="1626798" cy="94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C1C623EA-7EFB-4246-979B-B9262C99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25" y="2244576"/>
            <a:ext cx="10657337" cy="2852737"/>
          </a:xfrm>
        </p:spPr>
        <p:txBody>
          <a:bodyPr/>
          <a:lstStyle/>
          <a:p>
            <a:pPr algn="ctr"/>
            <a:r>
              <a:rPr lang="fr-FR" dirty="0">
                <a:latin typeface="+mn-lt"/>
              </a:rPr>
              <a:t>Comprendre, décider, collaborer :</a:t>
            </a:r>
            <a:br>
              <a:rPr lang="fr-FR" dirty="0">
                <a:latin typeface="+mn-lt"/>
              </a:rPr>
            </a:br>
            <a:r>
              <a:rPr lang="fr-FR" sz="5400" b="1" dirty="0">
                <a:latin typeface="+mn-lt"/>
              </a:rPr>
              <a:t>comment IA et IHM se complètent</a:t>
            </a:r>
            <a:endParaRPr lang="fr-FR" b="1" dirty="0"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E212E41-AD2D-7F49-88CE-18974B8E0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7610" y="5966014"/>
            <a:ext cx="1268163" cy="897516"/>
          </a:xfrm>
          <a:prstGeom prst="rect">
            <a:avLst/>
          </a:prstGeom>
        </p:spPr>
      </p:pic>
      <p:pic>
        <p:nvPicPr>
          <p:cNvPr id="12" name="Picture 13" descr="LOGO AFIHM">
            <a:extLst>
              <a:ext uri="{FF2B5EF4-FFF2-40B4-BE49-F238E27FC236}">
                <a16:creationId xmlns:a16="http://schemas.microsoft.com/office/drawing/2014/main" id="{1C71865C-A188-7444-B64E-B5C6E5DEE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50" y="6193257"/>
            <a:ext cx="24638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8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7C1FD68-4BC9-804B-AB1F-7EAE5A31E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879"/>
            <a:ext cx="12192000" cy="660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0F11AA-925A-4440-96F0-5B6F89F4BCAF}"/>
              </a:ext>
            </a:extLst>
          </p:cNvPr>
          <p:cNvSpPr/>
          <p:nvPr/>
        </p:nvSpPr>
        <p:spPr>
          <a:xfrm>
            <a:off x="152400" y="152400"/>
            <a:ext cx="11802533" cy="58136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3FC7E67-CF7B-6846-B314-EB1E6B8B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i="1" dirty="0">
                <a:latin typeface="+mn-lt"/>
              </a:rPr>
              <a:t>Salle des Posters (1)</a:t>
            </a:r>
            <a:br>
              <a:rPr lang="fr-FR" dirty="0">
                <a:latin typeface="+mn-lt"/>
              </a:rPr>
            </a:br>
            <a:r>
              <a:rPr lang="fr-FR" b="1" dirty="0">
                <a:latin typeface="+mn-lt"/>
              </a:rPr>
              <a:t>L’IA créant de nouveaux usages</a:t>
            </a:r>
          </a:p>
        </p:txBody>
      </p:sp>
      <p:pic>
        <p:nvPicPr>
          <p:cNvPr id="1030" name="Picture 6" descr="https://ihmia21.afihm.org/posters/Personeni.png">
            <a:extLst>
              <a:ext uri="{FF2B5EF4-FFF2-40B4-BE49-F238E27FC236}">
                <a16:creationId xmlns:a16="http://schemas.microsoft.com/office/drawing/2014/main" id="{300E5567-9C61-1B4F-B086-D817A38A0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131" y="5070969"/>
            <a:ext cx="1524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ihmia21.afihm.org/posters/Tekemetieu.png">
            <a:extLst>
              <a:ext uri="{FF2B5EF4-FFF2-40B4-BE49-F238E27FC236}">
                <a16:creationId xmlns:a16="http://schemas.microsoft.com/office/drawing/2014/main" id="{638A7158-E522-9C4D-9FD8-B1B42B2A9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131" y="3009893"/>
            <a:ext cx="1524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ihmia21.afihm.org/images/ihmia_logo.png">
            <a:extLst>
              <a:ext uri="{FF2B5EF4-FFF2-40B4-BE49-F238E27FC236}">
                <a16:creationId xmlns:a16="http://schemas.microsoft.com/office/drawing/2014/main" id="{7F2700E5-72CE-4E40-85A3-134F7FE51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60" y="304723"/>
            <a:ext cx="1365190" cy="136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LOGO AFIA">
            <a:extLst>
              <a:ext uri="{FF2B5EF4-FFF2-40B4-BE49-F238E27FC236}">
                <a16:creationId xmlns:a16="http://schemas.microsoft.com/office/drawing/2014/main" id="{BE8CB281-DB5C-EB4A-909D-BED863A04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23876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LOGO AFIHM">
            <a:extLst>
              <a:ext uri="{FF2B5EF4-FFF2-40B4-BE49-F238E27FC236}">
                <a16:creationId xmlns:a16="http://schemas.microsoft.com/office/drawing/2014/main" id="{78FAF12F-4A1B-934C-9953-94277B2CC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50" y="6193257"/>
            <a:ext cx="24638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LOGO IBM">
            <a:extLst>
              <a:ext uri="{FF2B5EF4-FFF2-40B4-BE49-F238E27FC236}">
                <a16:creationId xmlns:a16="http://schemas.microsoft.com/office/drawing/2014/main" id="{9F9D14C0-1703-3E49-AE9F-47BFBB024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60" y="6059656"/>
            <a:ext cx="1626798" cy="94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8E67D651-5021-BB45-944C-BF1C4E529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520822"/>
              </p:ext>
            </p:extLst>
          </p:nvPr>
        </p:nvGraphicFramePr>
        <p:xfrm>
          <a:off x="3967235" y="5067035"/>
          <a:ext cx="6960080" cy="815200"/>
        </p:xfrm>
        <a:graphic>
          <a:graphicData uri="http://schemas.openxmlformats.org/drawingml/2006/table">
            <a:tbl>
              <a:tblPr/>
              <a:tblGrid>
                <a:gridCol w="3480040">
                  <a:extLst>
                    <a:ext uri="{9D8B030D-6E8A-4147-A177-3AD203B41FA5}">
                      <a16:colId xmlns:a16="http://schemas.microsoft.com/office/drawing/2014/main" val="3075577637"/>
                    </a:ext>
                  </a:extLst>
                </a:gridCol>
                <a:gridCol w="3480040">
                  <a:extLst>
                    <a:ext uri="{9D8B030D-6E8A-4147-A177-3AD203B41FA5}">
                      <a16:colId xmlns:a16="http://schemas.microsoft.com/office/drawing/2014/main" val="1607283094"/>
                    </a:ext>
                  </a:extLst>
                </a:gridCol>
              </a:tblGrid>
              <a:tr h="345056">
                <a:tc>
                  <a:txBody>
                    <a:bodyPr/>
                    <a:lstStyle/>
                    <a:p>
                      <a:r>
                        <a:rPr lang="fr-FR" sz="1800" dirty="0"/>
                        <a:t>Outil d'évaluation des risques de chute: scénario de réalité virtuelle 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Gabin </a:t>
                      </a:r>
                      <a:r>
                        <a:rPr lang="fr-FR" sz="1600" dirty="0" err="1"/>
                        <a:t>Personeni</a:t>
                      </a:r>
                      <a:r>
                        <a:rPr lang="fr-FR" sz="1600" dirty="0"/>
                        <a:t>, Fabien </a:t>
                      </a:r>
                      <a:r>
                        <a:rPr lang="fr-FR" sz="1600" dirty="0" err="1"/>
                        <a:t>Clanché</a:t>
                      </a:r>
                      <a:r>
                        <a:rPr lang="fr-FR" sz="1600" dirty="0"/>
                        <a:t>, Thierry Bastogne et Gérôme </a:t>
                      </a:r>
                      <a:r>
                        <a:rPr lang="fr-FR" sz="1600" dirty="0" err="1"/>
                        <a:t>Gauchard</a:t>
                      </a:r>
                      <a:r>
                        <a:rPr lang="fr-FR" sz="1600" dirty="0"/>
                        <a:t> </a:t>
                      </a:r>
                    </a:p>
                    <a:p>
                      <a:r>
                        <a:rPr lang="fr-FR" sz="1600" dirty="0"/>
                        <a:t>https://</a:t>
                      </a:r>
                      <a:r>
                        <a:rPr lang="fr-FR" sz="1600" dirty="0" err="1"/>
                        <a:t>youtu.be</a:t>
                      </a:r>
                      <a:r>
                        <a:rPr lang="fr-FR" sz="1600" dirty="0"/>
                        <a:t>/o3pZs8M3u8g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691049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1C115800-0DD8-A14C-A14C-1971A1FAB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202243"/>
              </p:ext>
            </p:extLst>
          </p:nvPr>
        </p:nvGraphicFramePr>
        <p:xfrm>
          <a:off x="3967235" y="2845991"/>
          <a:ext cx="6960080" cy="1087834"/>
        </p:xfrm>
        <a:graphic>
          <a:graphicData uri="http://schemas.openxmlformats.org/drawingml/2006/table">
            <a:tbl>
              <a:tblPr/>
              <a:tblGrid>
                <a:gridCol w="3480040">
                  <a:extLst>
                    <a:ext uri="{9D8B030D-6E8A-4147-A177-3AD203B41FA5}">
                      <a16:colId xmlns:a16="http://schemas.microsoft.com/office/drawing/2014/main" val="2007393487"/>
                    </a:ext>
                  </a:extLst>
                </a:gridCol>
                <a:gridCol w="3480040">
                  <a:extLst>
                    <a:ext uri="{9D8B030D-6E8A-4147-A177-3AD203B41FA5}">
                      <a16:colId xmlns:a16="http://schemas.microsoft.com/office/drawing/2014/main" val="3519028485"/>
                    </a:ext>
                  </a:extLst>
                </a:gridCol>
              </a:tblGrid>
              <a:tr h="1087834">
                <a:tc>
                  <a:txBody>
                    <a:bodyPr/>
                    <a:lstStyle/>
                    <a:p>
                      <a:r>
                        <a:rPr lang="fr-FR" sz="1800" dirty="0"/>
                        <a:t>Dialogue adaptatif pour l'assistance cognitive dans un système d’aide à domicile 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Armel </a:t>
                      </a:r>
                      <a:r>
                        <a:rPr lang="fr-FR" sz="1600" dirty="0" err="1"/>
                        <a:t>Ayimdji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Tekemetieu</a:t>
                      </a:r>
                      <a:r>
                        <a:rPr lang="fr-FR" sz="1600" dirty="0"/>
                        <a:t>, Hélène </a:t>
                      </a:r>
                      <a:r>
                        <a:rPr lang="fr-FR" sz="1600" dirty="0" err="1"/>
                        <a:t>Pigot</a:t>
                      </a:r>
                      <a:r>
                        <a:rPr lang="fr-FR" sz="1600" dirty="0"/>
                        <a:t>, Carolina </a:t>
                      </a:r>
                      <a:r>
                        <a:rPr lang="fr-FR" sz="1600" dirty="0" err="1"/>
                        <a:t>Bottari</a:t>
                      </a:r>
                      <a:r>
                        <a:rPr lang="fr-FR" sz="1600" dirty="0"/>
                        <a:t>, Mireille Gagnon-Roy et Sylvain Giroux</a:t>
                      </a:r>
                    </a:p>
                    <a:p>
                      <a:r>
                        <a:rPr lang="fr-FR" sz="1600" dirty="0"/>
                        <a:t>https://</a:t>
                      </a:r>
                      <a:r>
                        <a:rPr lang="fr-FR" sz="1600" dirty="0" err="1"/>
                        <a:t>youtu.be</a:t>
                      </a:r>
                      <a:r>
                        <a:rPr lang="fr-FR" sz="1600" dirty="0"/>
                        <a:t>/vOAAGBuWM9c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855010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DA271EEF-222F-4049-86DD-C9F9851C5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95015"/>
              </p:ext>
            </p:extLst>
          </p:nvPr>
        </p:nvGraphicFramePr>
        <p:xfrm>
          <a:off x="3986705" y="2018901"/>
          <a:ext cx="6960080" cy="906640"/>
        </p:xfrm>
        <a:graphic>
          <a:graphicData uri="http://schemas.openxmlformats.org/drawingml/2006/table">
            <a:tbl>
              <a:tblPr/>
              <a:tblGrid>
                <a:gridCol w="3480040">
                  <a:extLst>
                    <a:ext uri="{9D8B030D-6E8A-4147-A177-3AD203B41FA5}">
                      <a16:colId xmlns:a16="http://schemas.microsoft.com/office/drawing/2014/main" val="1127269916"/>
                    </a:ext>
                  </a:extLst>
                </a:gridCol>
                <a:gridCol w="3480040">
                  <a:extLst>
                    <a:ext uri="{9D8B030D-6E8A-4147-A177-3AD203B41FA5}">
                      <a16:colId xmlns:a16="http://schemas.microsoft.com/office/drawing/2014/main" val="2134839616"/>
                    </a:ext>
                  </a:extLst>
                </a:gridCol>
              </a:tblGrid>
              <a:tr h="836796">
                <a:tc>
                  <a:txBody>
                    <a:bodyPr/>
                    <a:lstStyle/>
                    <a:p>
                      <a:r>
                        <a:rPr lang="fr-FR" sz="1800" dirty="0"/>
                        <a:t>Concevoir des machines «intelligentes» pour soutenir durablement l’activité humaine 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Marion Gras </a:t>
                      </a:r>
                      <a:r>
                        <a:rPr lang="fr-FR" sz="1600" dirty="0" err="1"/>
                        <a:t>Gentiletti</a:t>
                      </a:r>
                      <a:r>
                        <a:rPr lang="fr-FR" sz="1600" dirty="0"/>
                        <a:t> </a:t>
                      </a:r>
                    </a:p>
                    <a:p>
                      <a:r>
                        <a:rPr lang="fr-FR" sz="1600" dirty="0"/>
                        <a:t>https://</a:t>
                      </a:r>
                      <a:r>
                        <a:rPr lang="fr-FR" sz="1600" dirty="0" err="1"/>
                        <a:t>youtu.be</a:t>
                      </a:r>
                      <a:r>
                        <a:rPr lang="fr-FR" sz="1600" dirty="0"/>
                        <a:t>/52-7XCu8VLc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921943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BF2DC5AB-38D5-A44B-89ED-0AF14DC2F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219980"/>
              </p:ext>
            </p:extLst>
          </p:nvPr>
        </p:nvGraphicFramePr>
        <p:xfrm>
          <a:off x="3986705" y="3951022"/>
          <a:ext cx="7010400" cy="9144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147062383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225753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Combiner IHM et IA pour entraîner à la prise de parole en public - le projet Cicero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Mathieu Chollet </a:t>
                      </a:r>
                    </a:p>
                    <a:p>
                      <a:r>
                        <a:rPr lang="fr-FR" sz="1600" dirty="0"/>
                        <a:t>https://</a:t>
                      </a:r>
                      <a:r>
                        <a:rPr lang="fr-FR" sz="1600" dirty="0" err="1"/>
                        <a:t>youtu.be</a:t>
                      </a:r>
                      <a:r>
                        <a:rPr lang="fr-FR" sz="1600" dirty="0"/>
                        <a:t>/ux9olCA_d_E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560433"/>
                  </a:ext>
                </a:extLst>
              </a:tr>
            </a:tbl>
          </a:graphicData>
        </a:graphic>
      </p:graphicFrame>
      <p:pic>
        <p:nvPicPr>
          <p:cNvPr id="29" name="Image 28">
            <a:extLst>
              <a:ext uri="{FF2B5EF4-FFF2-40B4-BE49-F238E27FC236}">
                <a16:creationId xmlns:a16="http://schemas.microsoft.com/office/drawing/2014/main" id="{5A6E9B93-380F-F04E-BEAB-C38E00468A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7610" y="5966014"/>
            <a:ext cx="1268163" cy="89751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5FCFE6B-BCEC-4048-AD98-F596BD0B8E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0131" y="2012876"/>
            <a:ext cx="1524000" cy="86497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C889842-DC56-7746-9B37-9660D536E1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0131" y="4000919"/>
            <a:ext cx="1553862" cy="86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1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20DBBC5-0686-CD4F-A5EB-6B4571D9435F}"/>
              </a:ext>
            </a:extLst>
          </p:cNvPr>
          <p:cNvSpPr/>
          <p:nvPr/>
        </p:nvSpPr>
        <p:spPr>
          <a:xfrm>
            <a:off x="152400" y="152400"/>
            <a:ext cx="11802533" cy="58136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3FC7E67-CF7B-6846-B314-EB1E6B8B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i="1" dirty="0">
                <a:latin typeface="+mn-lt"/>
              </a:rPr>
              <a:t>Salle des Posters (2)</a:t>
            </a:r>
            <a:br>
              <a:rPr lang="fr-FR" dirty="0">
                <a:latin typeface="+mn-lt"/>
              </a:rPr>
            </a:br>
            <a:r>
              <a:rPr lang="fr-FR" b="1" dirty="0">
                <a:latin typeface="+mn-lt"/>
              </a:rPr>
              <a:t>L’IHM pour des données intelligentes</a:t>
            </a:r>
          </a:p>
        </p:txBody>
      </p:sp>
      <p:pic>
        <p:nvPicPr>
          <p:cNvPr id="1033" name="Picture 9" descr="https://ihmia21.afihm.org/images/ihmia_logo.png">
            <a:extLst>
              <a:ext uri="{FF2B5EF4-FFF2-40B4-BE49-F238E27FC236}">
                <a16:creationId xmlns:a16="http://schemas.microsoft.com/office/drawing/2014/main" id="{7F2700E5-72CE-4E40-85A3-134F7FE51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60" y="304723"/>
            <a:ext cx="1365190" cy="136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LOGO AFIA">
            <a:extLst>
              <a:ext uri="{FF2B5EF4-FFF2-40B4-BE49-F238E27FC236}">
                <a16:creationId xmlns:a16="http://schemas.microsoft.com/office/drawing/2014/main" id="{BE8CB281-DB5C-EB4A-909D-BED863A04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23876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LOGO AFIHM">
            <a:extLst>
              <a:ext uri="{FF2B5EF4-FFF2-40B4-BE49-F238E27FC236}">
                <a16:creationId xmlns:a16="http://schemas.microsoft.com/office/drawing/2014/main" id="{78FAF12F-4A1B-934C-9953-94277B2CC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50" y="6193257"/>
            <a:ext cx="24638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LOGO IBM">
            <a:extLst>
              <a:ext uri="{FF2B5EF4-FFF2-40B4-BE49-F238E27FC236}">
                <a16:creationId xmlns:a16="http://schemas.microsoft.com/office/drawing/2014/main" id="{9F9D14C0-1703-3E49-AE9F-47BFBB024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60" y="6059656"/>
            <a:ext cx="1626798" cy="94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A6E9B93-380F-F04E-BEAB-C38E00468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7610" y="5966014"/>
            <a:ext cx="1268163" cy="897516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9F3427F-3226-7348-84C1-7B6AE4443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18689"/>
              </p:ext>
            </p:extLst>
          </p:nvPr>
        </p:nvGraphicFramePr>
        <p:xfrm>
          <a:off x="3942075" y="2080523"/>
          <a:ext cx="7010400" cy="64008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355387173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405479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Exploration visuelle de forêts aléatoires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Nicolas Médoc et Mohammad </a:t>
                      </a:r>
                      <a:r>
                        <a:rPr lang="fr-FR" sz="1600" dirty="0" err="1"/>
                        <a:t>Ghoniem</a:t>
                      </a:r>
                      <a:r>
                        <a:rPr lang="fr-FR" sz="1600" dirty="0"/>
                        <a:t> </a:t>
                      </a:r>
                    </a:p>
                    <a:p>
                      <a:r>
                        <a:rPr lang="fr-FR" sz="1600" dirty="0"/>
                        <a:t>https://</a:t>
                      </a:r>
                      <a:r>
                        <a:rPr lang="fr-FR" sz="1600" dirty="0" err="1"/>
                        <a:t>youtu.be</a:t>
                      </a:r>
                      <a:r>
                        <a:rPr lang="fr-FR" sz="1600" dirty="0"/>
                        <a:t>/QA2Dt2GwuGs</a:t>
                      </a:r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355985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B9ABA15-D7BD-F046-A940-2DE6C6E43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584979"/>
              </p:ext>
            </p:extLst>
          </p:nvPr>
        </p:nvGraphicFramePr>
        <p:xfrm>
          <a:off x="3942075" y="2957594"/>
          <a:ext cx="7010400" cy="9144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7327019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8214809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 err="1"/>
                        <a:t>Treemap</a:t>
                      </a:r>
                      <a:r>
                        <a:rPr lang="fr-FR" dirty="0"/>
                        <a:t> interactive pour la catégorisation d'images et de données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Michaël Aupetit et </a:t>
                      </a:r>
                      <a:r>
                        <a:rPr lang="fr-FR" sz="1600" dirty="0" err="1"/>
                        <a:t>Ala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Abuthawabeh</a:t>
                      </a:r>
                      <a:r>
                        <a:rPr lang="fr-FR" sz="1600" dirty="0"/>
                        <a:t> </a:t>
                      </a:r>
                    </a:p>
                    <a:p>
                      <a:r>
                        <a:rPr lang="fr-FR" sz="1600" dirty="0"/>
                        <a:t>https://</a:t>
                      </a:r>
                      <a:r>
                        <a:rPr lang="fr-FR" sz="1600" dirty="0" err="1"/>
                        <a:t>youtu.be</a:t>
                      </a:r>
                      <a:r>
                        <a:rPr lang="fr-FR" sz="1600" dirty="0"/>
                        <a:t>/</a:t>
                      </a:r>
                      <a:r>
                        <a:rPr lang="fr-FR" sz="1600" dirty="0" err="1"/>
                        <a:t>QYBTnv_vNik</a:t>
                      </a:r>
                      <a:endParaRPr lang="fr-FR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953914"/>
                  </a:ext>
                </a:extLst>
              </a:tr>
            </a:tbl>
          </a:graphicData>
        </a:graphic>
      </p:graphicFrame>
      <p:pic>
        <p:nvPicPr>
          <p:cNvPr id="19" name="Picture 2" descr="https://ihmia21.afihm.org/posters/Aupetit.png">
            <a:extLst>
              <a:ext uri="{FF2B5EF4-FFF2-40B4-BE49-F238E27FC236}">
                <a16:creationId xmlns:a16="http://schemas.microsoft.com/office/drawing/2014/main" id="{9F905F58-CF13-6E4B-845E-4E9E3284A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64" y="3079050"/>
            <a:ext cx="1524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6D4B3D0-E40B-B544-BAE4-F0782185F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282750"/>
              </p:ext>
            </p:extLst>
          </p:nvPr>
        </p:nvGraphicFramePr>
        <p:xfrm>
          <a:off x="3942075" y="4013126"/>
          <a:ext cx="7010400" cy="9144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343421525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547577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Comment évaluer la confiance dans le contexte de la prise de décision assistée par l’IA ?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Oleksandra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Vereschak</a:t>
                      </a:r>
                      <a:r>
                        <a:rPr lang="fr-FR" sz="1600" dirty="0"/>
                        <a:t>, Gilles Bailly et Baptiste </a:t>
                      </a:r>
                      <a:r>
                        <a:rPr lang="fr-FR" sz="1600" dirty="0" err="1"/>
                        <a:t>Caramiaux</a:t>
                      </a:r>
                      <a:endParaRPr lang="fr-FR" sz="1600" dirty="0"/>
                    </a:p>
                    <a:p>
                      <a:r>
                        <a:rPr lang="fr-FR" sz="1600" dirty="0"/>
                        <a:t>https://</a:t>
                      </a:r>
                      <a:r>
                        <a:rPr lang="fr-FR" sz="1600" dirty="0" err="1"/>
                        <a:t>youtu.be</a:t>
                      </a:r>
                      <a:r>
                        <a:rPr lang="fr-FR" sz="1600" dirty="0"/>
                        <a:t>/oIf1eTt8PrA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024234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BBF5B69-5672-7B47-BB1B-221DD9169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393904"/>
              </p:ext>
            </p:extLst>
          </p:nvPr>
        </p:nvGraphicFramePr>
        <p:xfrm>
          <a:off x="3942075" y="4956346"/>
          <a:ext cx="7010400" cy="10668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341163489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4359345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Mesurer la performance et les biais dans la décision métier augmentée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Manon </a:t>
                      </a:r>
                      <a:r>
                        <a:rPr lang="fr-FR" sz="1600" dirty="0" err="1"/>
                        <a:t>Verbockhaven</a:t>
                      </a:r>
                      <a:r>
                        <a:rPr lang="fr-FR" sz="1600" dirty="0"/>
                        <a:t>, Guillaume Roy, Victoire </a:t>
                      </a:r>
                      <a:r>
                        <a:rPr lang="fr-FR" sz="1600" dirty="0" err="1"/>
                        <a:t>Cousergue</a:t>
                      </a:r>
                      <a:r>
                        <a:rPr lang="fr-FR" sz="1600" dirty="0"/>
                        <a:t>, Rida </a:t>
                      </a:r>
                      <a:r>
                        <a:rPr lang="fr-FR" sz="1600" dirty="0" err="1"/>
                        <a:t>Laarach</a:t>
                      </a:r>
                      <a:r>
                        <a:rPr lang="fr-FR" sz="1600" dirty="0"/>
                        <a:t> et Thomas </a:t>
                      </a:r>
                      <a:r>
                        <a:rPr lang="fr-FR" sz="1600" dirty="0" err="1"/>
                        <a:t>Baudel</a:t>
                      </a:r>
                      <a:r>
                        <a:rPr lang="fr-FR" sz="1600" dirty="0"/>
                        <a:t> </a:t>
                      </a:r>
                    </a:p>
                    <a:p>
                      <a:r>
                        <a:rPr lang="fr-FR" sz="1600" dirty="0"/>
                        <a:t>https://</a:t>
                      </a:r>
                      <a:r>
                        <a:rPr lang="fr-FR" sz="1600" dirty="0" err="1"/>
                        <a:t>youtu.be</a:t>
                      </a:r>
                      <a:r>
                        <a:rPr lang="fr-FR" sz="1600" dirty="0"/>
                        <a:t>/okJN1PURTWs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451594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14C9D5A9-9F74-1D4A-92EC-BBD2FF61BF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7064" y="2115423"/>
            <a:ext cx="1507067" cy="83385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D8CE225-9EC9-6846-BCFB-08EBE5A902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7064" y="4070496"/>
            <a:ext cx="1497000" cy="82916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0527D19-8547-7C45-9397-BE1E726275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7065" y="5095216"/>
            <a:ext cx="1569448" cy="8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2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705A4E3-5FE1-DA40-9E8F-BD24E61C406E}"/>
              </a:ext>
            </a:extLst>
          </p:cNvPr>
          <p:cNvSpPr/>
          <p:nvPr/>
        </p:nvSpPr>
        <p:spPr>
          <a:xfrm>
            <a:off x="152400" y="152400"/>
            <a:ext cx="11802533" cy="58136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3FC7E67-CF7B-6846-B314-EB1E6B8B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i="1" dirty="0">
                <a:latin typeface="+mn-lt"/>
              </a:rPr>
              <a:t>Salle des Posters (3)</a:t>
            </a:r>
            <a:br>
              <a:rPr lang="fr-FR" dirty="0">
                <a:latin typeface="+mn-lt"/>
              </a:rPr>
            </a:br>
            <a:r>
              <a:rPr lang="fr-FR" b="1" dirty="0">
                <a:latin typeface="+mn-lt"/>
              </a:rPr>
              <a:t>IHM et IA</a:t>
            </a:r>
          </a:p>
        </p:txBody>
      </p:sp>
      <p:pic>
        <p:nvPicPr>
          <p:cNvPr id="1033" name="Picture 9" descr="https://ihmia21.afihm.org/images/ihmia_logo.png">
            <a:extLst>
              <a:ext uri="{FF2B5EF4-FFF2-40B4-BE49-F238E27FC236}">
                <a16:creationId xmlns:a16="http://schemas.microsoft.com/office/drawing/2014/main" id="{7F2700E5-72CE-4E40-85A3-134F7FE51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60" y="304723"/>
            <a:ext cx="1365190" cy="136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LOGO AFIA">
            <a:extLst>
              <a:ext uri="{FF2B5EF4-FFF2-40B4-BE49-F238E27FC236}">
                <a16:creationId xmlns:a16="http://schemas.microsoft.com/office/drawing/2014/main" id="{BE8CB281-DB5C-EB4A-909D-BED863A04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23876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LOGO AFIHM">
            <a:extLst>
              <a:ext uri="{FF2B5EF4-FFF2-40B4-BE49-F238E27FC236}">
                <a16:creationId xmlns:a16="http://schemas.microsoft.com/office/drawing/2014/main" id="{78FAF12F-4A1B-934C-9953-94277B2CC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50" y="6193257"/>
            <a:ext cx="24638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LOGO IBM">
            <a:extLst>
              <a:ext uri="{FF2B5EF4-FFF2-40B4-BE49-F238E27FC236}">
                <a16:creationId xmlns:a16="http://schemas.microsoft.com/office/drawing/2014/main" id="{9F9D14C0-1703-3E49-AE9F-47BFBB024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60" y="6059656"/>
            <a:ext cx="1626798" cy="94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A6E9B93-380F-F04E-BEAB-C38E00468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7610" y="5966014"/>
            <a:ext cx="1268163" cy="897516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2975D06-BC20-F64B-A8A2-F10B33069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338809"/>
              </p:ext>
            </p:extLst>
          </p:nvPr>
        </p:nvGraphicFramePr>
        <p:xfrm>
          <a:off x="3967235" y="2284215"/>
          <a:ext cx="7010400" cy="64008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338082424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154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 err="1"/>
                        <a:t>Dataveyes</a:t>
                      </a:r>
                      <a:r>
                        <a:rPr lang="fr-FR" dirty="0"/>
                        <a:t>, Pour une intelligence artificielle éclairée par le design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équipe </a:t>
                      </a:r>
                      <a:r>
                        <a:rPr lang="fr-FR" sz="1600" dirty="0" err="1"/>
                        <a:t>Dataveyes</a:t>
                      </a:r>
                      <a:endParaRPr lang="fr-FR" sz="1600" dirty="0"/>
                    </a:p>
                    <a:p>
                      <a:r>
                        <a:rPr lang="fr-FR" sz="1600" dirty="0"/>
                        <a:t>https://</a:t>
                      </a:r>
                      <a:r>
                        <a:rPr lang="fr-FR" sz="1600" dirty="0" err="1"/>
                        <a:t>vimeo.com</a:t>
                      </a:r>
                      <a:r>
                        <a:rPr lang="fr-FR" sz="1600" dirty="0"/>
                        <a:t>/495546114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387971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213F0F48-CF05-B843-B731-E86E62B5F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699035"/>
              </p:ext>
            </p:extLst>
          </p:nvPr>
        </p:nvGraphicFramePr>
        <p:xfrm>
          <a:off x="3967235" y="3270363"/>
          <a:ext cx="6960080" cy="1087834"/>
        </p:xfrm>
        <a:graphic>
          <a:graphicData uri="http://schemas.openxmlformats.org/drawingml/2006/table">
            <a:tbl>
              <a:tblPr/>
              <a:tblGrid>
                <a:gridCol w="3480040">
                  <a:extLst>
                    <a:ext uri="{9D8B030D-6E8A-4147-A177-3AD203B41FA5}">
                      <a16:colId xmlns:a16="http://schemas.microsoft.com/office/drawing/2014/main" val="2891677246"/>
                    </a:ext>
                  </a:extLst>
                </a:gridCol>
                <a:gridCol w="3480040">
                  <a:extLst>
                    <a:ext uri="{9D8B030D-6E8A-4147-A177-3AD203B41FA5}">
                      <a16:colId xmlns:a16="http://schemas.microsoft.com/office/drawing/2014/main" val="1927297122"/>
                    </a:ext>
                  </a:extLst>
                </a:gridCol>
              </a:tblGrid>
              <a:tr h="1087834">
                <a:tc>
                  <a:txBody>
                    <a:bodyPr/>
                    <a:lstStyle/>
                    <a:p>
                      <a:r>
                        <a:rPr lang="fr-FR" sz="1800" dirty="0"/>
                        <a:t>La revanche des Défis </a:t>
                      </a:r>
                      <a:r>
                        <a:rPr lang="fr-FR" sz="1800" dirty="0" err="1"/>
                        <a:t>Sith</a:t>
                      </a:r>
                      <a:r>
                        <a:rPr lang="fr-FR" sz="1800" dirty="0"/>
                        <a:t>, ou l'IA pour l'accessibilité des IHM 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Alexis </a:t>
                      </a:r>
                      <a:r>
                        <a:rPr lang="fr-FR" sz="1600" dirty="0" err="1"/>
                        <a:t>Audic</a:t>
                      </a:r>
                      <a:r>
                        <a:rPr lang="fr-FR" sz="1600" dirty="0"/>
                        <a:t> et Lauren </a:t>
                      </a:r>
                      <a:r>
                        <a:rPr lang="fr-FR" sz="1600" dirty="0" err="1"/>
                        <a:t>Thévin</a:t>
                      </a:r>
                      <a:r>
                        <a:rPr lang="fr-FR" sz="1600" dirty="0"/>
                        <a:t> </a:t>
                      </a:r>
                    </a:p>
                    <a:p>
                      <a:r>
                        <a:rPr lang="fr-FR" sz="1600" dirty="0"/>
                        <a:t>https://</a:t>
                      </a:r>
                      <a:r>
                        <a:rPr lang="fr-FR" sz="1600" dirty="0" err="1"/>
                        <a:t>youtu.be</a:t>
                      </a:r>
                      <a:r>
                        <a:rPr lang="fr-FR" sz="1600" dirty="0"/>
                        <a:t>/goiz6vukZGs</a:t>
                      </a:r>
                    </a:p>
                    <a:p>
                      <a:r>
                        <a:rPr lang="fr-FR" sz="1600" dirty="0"/>
                        <a:t>https://</a:t>
                      </a:r>
                      <a:r>
                        <a:rPr lang="fr-FR" sz="1600" dirty="0" err="1"/>
                        <a:t>youtu.be</a:t>
                      </a:r>
                      <a:r>
                        <a:rPr lang="fr-FR" sz="1600" dirty="0"/>
                        <a:t>/</a:t>
                      </a:r>
                      <a:r>
                        <a:rPr lang="fr-FR" sz="1600" dirty="0" err="1"/>
                        <a:t>VXtSBiPLzlo</a:t>
                      </a:r>
                      <a:endParaRPr lang="fr-FR" sz="1600" dirty="0"/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923976"/>
                  </a:ext>
                </a:extLst>
              </a:tr>
            </a:tbl>
          </a:graphicData>
        </a:graphic>
      </p:graphicFrame>
      <p:pic>
        <p:nvPicPr>
          <p:cNvPr id="19" name="Picture 5" descr="https://ihmia21.afihm.org/posters/Thevin.png">
            <a:extLst>
              <a:ext uri="{FF2B5EF4-FFF2-40B4-BE49-F238E27FC236}">
                <a16:creationId xmlns:a16="http://schemas.microsoft.com/office/drawing/2014/main" id="{82E09C84-80DC-9046-A15A-5BF5B513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131" y="3440124"/>
            <a:ext cx="1524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75B9756-447C-7B49-B0DB-81D10A666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197144"/>
              </p:ext>
            </p:extLst>
          </p:nvPr>
        </p:nvGraphicFramePr>
        <p:xfrm>
          <a:off x="3916915" y="4433337"/>
          <a:ext cx="7010400" cy="118872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28771629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9969967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De la prise de décision à la communication avec le patient : mode dual de visualisation pour la gestion de la SEP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Chadia</a:t>
                      </a:r>
                      <a:r>
                        <a:rPr lang="fr-FR" sz="1600" dirty="0"/>
                        <a:t> Ed-</a:t>
                      </a:r>
                      <a:r>
                        <a:rPr lang="fr-FR" sz="1600" dirty="0" err="1"/>
                        <a:t>driouch</a:t>
                      </a:r>
                      <a:r>
                        <a:rPr lang="fr-FR" sz="1600" dirty="0"/>
                        <a:t>, Cédric Dumas, Franck Mars et Pierre-Antoine Gourraud </a:t>
                      </a:r>
                    </a:p>
                    <a:p>
                      <a:r>
                        <a:rPr lang="fr-FR" sz="1600" dirty="0"/>
                        <a:t>https://</a:t>
                      </a:r>
                      <a:r>
                        <a:rPr lang="fr-FR" sz="1600" dirty="0" err="1"/>
                        <a:t>youtu.be</a:t>
                      </a:r>
                      <a:r>
                        <a:rPr lang="fr-FR" sz="1600" dirty="0"/>
                        <a:t>/3AhiQiwxE-A</a:t>
                      </a:r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255313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3EDA3456-D9AF-DD4B-B104-01B6048BC0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0131" y="4608228"/>
            <a:ext cx="1524000" cy="8500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D040D43-DF16-F04C-A9A5-D9674B5FDB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5350" y="2254747"/>
            <a:ext cx="1568781" cy="86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7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7E9A2E6-ACF8-1346-90FF-5A86833E8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1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1ED69-EE79-324B-96F6-2C5889AF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+mn-lt"/>
              </a:rPr>
              <a:t>Un grand merci à…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FD6A90-E9CB-4746-9E8A-AD395FC06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" y="3636436"/>
            <a:ext cx="4166638" cy="23295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3FA0E1C-D5C2-3343-9FB0-9B886027E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87" y="1521355"/>
            <a:ext cx="2567950" cy="1932392"/>
          </a:xfrm>
          <a:prstGeom prst="rect">
            <a:avLst/>
          </a:prstGeom>
        </p:spPr>
      </p:pic>
      <p:pic>
        <p:nvPicPr>
          <p:cNvPr id="10" name="Picture 11" descr="LOGO AFIA">
            <a:extLst>
              <a:ext uri="{FF2B5EF4-FFF2-40B4-BE49-F238E27FC236}">
                <a16:creationId xmlns:a16="http://schemas.microsoft.com/office/drawing/2014/main" id="{B1AB10C8-6D48-5740-AA69-FCCBA3FB1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23876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LOGO AFIHM">
            <a:extLst>
              <a:ext uri="{FF2B5EF4-FFF2-40B4-BE49-F238E27FC236}">
                <a16:creationId xmlns:a16="http://schemas.microsoft.com/office/drawing/2014/main" id="{56706C60-92E2-0243-92C5-74E648476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50" y="6193257"/>
            <a:ext cx="24638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LOGO IBM">
            <a:extLst>
              <a:ext uri="{FF2B5EF4-FFF2-40B4-BE49-F238E27FC236}">
                <a16:creationId xmlns:a16="http://schemas.microsoft.com/office/drawing/2014/main" id="{5AFA070E-D3E1-B540-A115-152962C16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60" y="6059656"/>
            <a:ext cx="1626798" cy="94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6A5CFE9-4FF0-554A-A7EE-A4624D7D9F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7610" y="5966014"/>
            <a:ext cx="1268163" cy="89751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6E69A79-7B9C-3C4C-A9C1-971CC210AEFA}"/>
              </a:ext>
            </a:extLst>
          </p:cNvPr>
          <p:cNvSpPr txBox="1"/>
          <p:nvPr/>
        </p:nvSpPr>
        <p:spPr>
          <a:xfrm>
            <a:off x="8193506" y="632237"/>
            <a:ext cx="31602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0" indent="-317500"/>
            <a:r>
              <a:rPr lang="fr-FR" dirty="0"/>
              <a:t>Aux outils : </a:t>
            </a:r>
            <a:br>
              <a:rPr lang="fr-FR" dirty="0"/>
            </a:br>
            <a:r>
              <a:rPr lang="fr-FR" dirty="0" err="1"/>
              <a:t>Eventbrite</a:t>
            </a:r>
            <a:r>
              <a:rPr lang="fr-FR" dirty="0"/>
              <a:t>, Zoom</a:t>
            </a:r>
          </a:p>
          <a:p>
            <a:pPr marL="317500" indent="-317500"/>
            <a:r>
              <a:rPr lang="fr-FR" dirty="0"/>
              <a:t>A l’équipe : </a:t>
            </a:r>
            <a:br>
              <a:rPr lang="fr-FR" dirty="0"/>
            </a:br>
            <a:r>
              <a:rPr lang="fr-FR" dirty="0"/>
              <a:t>Chrystelle </a:t>
            </a:r>
            <a:r>
              <a:rPr lang="fr-FR" dirty="0" err="1"/>
              <a:t>Chardron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/>
              <a:t>Baptiste </a:t>
            </a:r>
            <a:r>
              <a:rPr lang="fr-FR" dirty="0" err="1"/>
              <a:t>Prébot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/>
              <a:t>Thomas </a:t>
            </a:r>
            <a:r>
              <a:rPr lang="fr-FR" dirty="0" err="1"/>
              <a:t>Baudel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et Benoit Le Blanc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9BC442E-CD77-2D4F-8963-D9CF844133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6150" y="1439503"/>
            <a:ext cx="3621616" cy="294782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AB8AD28-78FF-3049-9E88-44D898851C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8008" y="2697666"/>
            <a:ext cx="4964178" cy="314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95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15425</TotalTime>
  <Words>384</Words>
  <Application>Microsoft Macintosh PowerPoint</Application>
  <PresentationFormat>Grand écran</PresentationFormat>
  <Paragraphs>41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Comprendre, décider, collaborer : comment IA et IHM se complètent</vt:lpstr>
      <vt:lpstr>Présentation PowerPoint</vt:lpstr>
      <vt:lpstr>Salle des Posters (1) L’IA créant de nouveaux usages</vt:lpstr>
      <vt:lpstr>Salle des Posters (2) L’IHM pour des données intelligentes</vt:lpstr>
      <vt:lpstr>Salle des Posters (3) IHM et IA</vt:lpstr>
      <vt:lpstr>Présentation PowerPoint</vt:lpstr>
      <vt:lpstr>Un grand merci à…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Salle des Posters Les interfaces intelligentes</dc:title>
  <dc:creator>Utilisateur Microsoft Office</dc:creator>
  <cp:lastModifiedBy>Utilisateur Microsoft Office</cp:lastModifiedBy>
  <cp:revision>23</cp:revision>
  <cp:lastPrinted>2021-03-05T10:09:03Z</cp:lastPrinted>
  <dcterms:created xsi:type="dcterms:W3CDTF">2021-02-26T09:04:36Z</dcterms:created>
  <dcterms:modified xsi:type="dcterms:W3CDTF">2021-03-11T15:13:21Z</dcterms:modified>
</cp:coreProperties>
</file>