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56" r:id="rId5"/>
    <p:sldId id="4336" r:id="rId6"/>
    <p:sldId id="4344" r:id="rId7"/>
    <p:sldId id="4341" r:id="rId8"/>
    <p:sldId id="4323" r:id="rId9"/>
    <p:sldId id="4339" r:id="rId10"/>
    <p:sldId id="4342" r:id="rId11"/>
    <p:sldId id="4307" r:id="rId12"/>
    <p:sldId id="4345" r:id="rId13"/>
    <p:sldId id="4346" r:id="rId14"/>
    <p:sldId id="4347" r:id="rId15"/>
    <p:sldId id="4340" r:id="rId16"/>
    <p:sldId id="4343" r:id="rId17"/>
  </p:sldIdLst>
  <p:sldSz cx="12192000" cy="6858000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 Haren" initials="PH" lastIdx="2" clrIdx="0">
    <p:extLst>
      <p:ext uri="{19B8F6BF-5375-455C-9EA6-DF929625EA0E}">
        <p15:presenceInfo xmlns:p15="http://schemas.microsoft.com/office/powerpoint/2012/main" userId="S::pierre@causalitylink.com::93dad352-c5b1-49f2-8e59-0b2637f160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978"/>
    <a:srgbClr val="191A49"/>
    <a:srgbClr val="FFFFFF"/>
    <a:srgbClr val="343A40"/>
    <a:srgbClr val="4DFF29"/>
    <a:srgbClr val="FB925A"/>
    <a:srgbClr val="D9D9D9"/>
    <a:srgbClr val="58585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Haren" userId="93dad352-c5b1-49f2-8e59-0b2637f16008" providerId="ADAL" clId="{9EFC58C0-AB80-4AE7-8DAF-44B769C1F16D}"/>
    <pc:docChg chg="custSel modSld">
      <pc:chgData name="Pierre Haren" userId="93dad352-c5b1-49f2-8e59-0b2637f16008" providerId="ADAL" clId="{9EFC58C0-AB80-4AE7-8DAF-44B769C1F16D}" dt="2021-03-21T17:24:49.950" v="53" actId="255"/>
      <pc:docMkLst>
        <pc:docMk/>
      </pc:docMkLst>
      <pc:sldChg chg="modSp mod">
        <pc:chgData name="Pierre Haren" userId="93dad352-c5b1-49f2-8e59-0b2637f16008" providerId="ADAL" clId="{9EFC58C0-AB80-4AE7-8DAF-44B769C1F16D}" dt="2021-03-11T03:14:57.289" v="3" actId="20577"/>
        <pc:sldMkLst>
          <pc:docMk/>
          <pc:sldMk cId="1577866020" sldId="256"/>
        </pc:sldMkLst>
        <pc:spChg chg="mod">
          <ac:chgData name="Pierre Haren" userId="93dad352-c5b1-49f2-8e59-0b2637f16008" providerId="ADAL" clId="{9EFC58C0-AB80-4AE7-8DAF-44B769C1F16D}" dt="2021-03-11T03:14:57.289" v="3" actId="20577"/>
          <ac:spMkLst>
            <pc:docMk/>
            <pc:sldMk cId="1577866020" sldId="256"/>
            <ac:spMk id="2" creationId="{CC103E21-35E4-4C3E-B6D9-8093660D7D20}"/>
          </ac:spMkLst>
        </pc:spChg>
        <pc:spChg chg="mod">
          <ac:chgData name="Pierre Haren" userId="93dad352-c5b1-49f2-8e59-0b2637f16008" providerId="ADAL" clId="{9EFC58C0-AB80-4AE7-8DAF-44B769C1F16D}" dt="2021-03-11T03:14:53.021" v="1" actId="27636"/>
          <ac:spMkLst>
            <pc:docMk/>
            <pc:sldMk cId="1577866020" sldId="256"/>
            <ac:spMk id="8" creationId="{68E1FB17-3B36-40A4-AE24-CF1754F4807B}"/>
          </ac:spMkLst>
        </pc:spChg>
      </pc:sldChg>
      <pc:sldChg chg="modSp mod">
        <pc:chgData name="Pierre Haren" userId="93dad352-c5b1-49f2-8e59-0b2637f16008" providerId="ADAL" clId="{9EFC58C0-AB80-4AE7-8DAF-44B769C1F16D}" dt="2021-03-21T17:23:20.919" v="47" actId="20577"/>
        <pc:sldMkLst>
          <pc:docMk/>
          <pc:sldMk cId="886899511" sldId="4339"/>
        </pc:sldMkLst>
        <pc:spChg chg="mod">
          <ac:chgData name="Pierre Haren" userId="93dad352-c5b1-49f2-8e59-0b2637f16008" providerId="ADAL" clId="{9EFC58C0-AB80-4AE7-8DAF-44B769C1F16D}" dt="2021-03-21T17:23:20.919" v="47" actId="20577"/>
          <ac:spMkLst>
            <pc:docMk/>
            <pc:sldMk cId="886899511" sldId="4339"/>
            <ac:spMk id="40" creationId="{273B28B4-CE93-4784-9CCC-821ED08D96E2}"/>
          </ac:spMkLst>
        </pc:spChg>
      </pc:sldChg>
      <pc:sldChg chg="modSp mod">
        <pc:chgData name="Pierre Haren" userId="93dad352-c5b1-49f2-8e59-0b2637f16008" providerId="ADAL" clId="{9EFC58C0-AB80-4AE7-8DAF-44B769C1F16D}" dt="2021-03-21T17:24:49.950" v="53" actId="255"/>
        <pc:sldMkLst>
          <pc:docMk/>
          <pc:sldMk cId="1586537984" sldId="4340"/>
        </pc:sldMkLst>
        <pc:spChg chg="mod">
          <ac:chgData name="Pierre Haren" userId="93dad352-c5b1-49f2-8e59-0b2637f16008" providerId="ADAL" clId="{9EFC58C0-AB80-4AE7-8DAF-44B769C1F16D}" dt="2021-03-21T17:24:49.950" v="53" actId="255"/>
          <ac:spMkLst>
            <pc:docMk/>
            <pc:sldMk cId="1586537984" sldId="4340"/>
            <ac:spMk id="9" creationId="{83932300-AA18-43E3-825A-66B29FC8C363}"/>
          </ac:spMkLst>
        </pc:spChg>
      </pc:sldChg>
      <pc:sldChg chg="modSp mod">
        <pc:chgData name="Pierre Haren" userId="93dad352-c5b1-49f2-8e59-0b2637f16008" providerId="ADAL" clId="{9EFC58C0-AB80-4AE7-8DAF-44B769C1F16D}" dt="2021-03-11T03:16:50.708" v="45" actId="20577"/>
        <pc:sldMkLst>
          <pc:docMk/>
          <pc:sldMk cId="868848129" sldId="4343"/>
        </pc:sldMkLst>
        <pc:spChg chg="mod">
          <ac:chgData name="Pierre Haren" userId="93dad352-c5b1-49f2-8e59-0b2637f16008" providerId="ADAL" clId="{9EFC58C0-AB80-4AE7-8DAF-44B769C1F16D}" dt="2021-03-11T03:16:50.708" v="45" actId="20577"/>
          <ac:spMkLst>
            <pc:docMk/>
            <pc:sldMk cId="868848129" sldId="4343"/>
            <ac:spMk id="2" creationId="{D284E1BB-0660-46C1-87CA-B11C5743E702}"/>
          </ac:spMkLst>
        </pc:spChg>
      </pc:sldChg>
      <pc:sldChg chg="modSp mod">
        <pc:chgData name="Pierre Haren" userId="93dad352-c5b1-49f2-8e59-0b2637f16008" providerId="ADAL" clId="{9EFC58C0-AB80-4AE7-8DAF-44B769C1F16D}" dt="2021-03-11T03:15:36.304" v="33" actId="20577"/>
        <pc:sldMkLst>
          <pc:docMk/>
          <pc:sldMk cId="4061476477" sldId="4344"/>
        </pc:sldMkLst>
        <pc:spChg chg="mod">
          <ac:chgData name="Pierre Haren" userId="93dad352-c5b1-49f2-8e59-0b2637f16008" providerId="ADAL" clId="{9EFC58C0-AB80-4AE7-8DAF-44B769C1F16D}" dt="2021-03-11T03:15:36.304" v="33" actId="20577"/>
          <ac:spMkLst>
            <pc:docMk/>
            <pc:sldMk cId="4061476477" sldId="4344"/>
            <ac:spMk id="4" creationId="{C8C64A3F-4E71-475D-954D-659DCBB14E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6753"/>
          </a:xfrm>
          <a:prstGeom prst="rect">
            <a:avLst/>
          </a:prstGeom>
        </p:spPr>
        <p:txBody>
          <a:bodyPr vert="horz" lIns="93250" tIns="46625" rIns="93250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5" y="0"/>
            <a:ext cx="3040592" cy="466753"/>
          </a:xfrm>
          <a:prstGeom prst="rect">
            <a:avLst/>
          </a:prstGeom>
        </p:spPr>
        <p:txBody>
          <a:bodyPr vert="horz" lIns="93250" tIns="46625" rIns="93250" bIns="46625" rtlCol="0"/>
          <a:lstStyle>
            <a:lvl1pPr algn="r">
              <a:defRPr sz="1200"/>
            </a:lvl1pPr>
          </a:lstStyle>
          <a:p>
            <a:fld id="{FEE0BBEF-3D9A-481E-AF46-ECAC48C00BE7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0" tIns="46625" rIns="93250" bIns="466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6948"/>
            <a:ext cx="5613400" cy="3662958"/>
          </a:xfrm>
          <a:prstGeom prst="rect">
            <a:avLst/>
          </a:prstGeom>
        </p:spPr>
        <p:txBody>
          <a:bodyPr vert="horz" lIns="93250" tIns="46625" rIns="93250" bIns="466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9"/>
            <a:ext cx="3040592" cy="466752"/>
          </a:xfrm>
          <a:prstGeom prst="rect">
            <a:avLst/>
          </a:prstGeom>
        </p:spPr>
        <p:txBody>
          <a:bodyPr vert="horz" lIns="93250" tIns="46625" rIns="93250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5" y="8835999"/>
            <a:ext cx="3040592" cy="466752"/>
          </a:xfrm>
          <a:prstGeom prst="rect">
            <a:avLst/>
          </a:prstGeom>
        </p:spPr>
        <p:txBody>
          <a:bodyPr vert="horz" lIns="93250" tIns="46625" rIns="93250" bIns="46625" rtlCol="0" anchor="b"/>
          <a:lstStyle>
            <a:lvl1pPr algn="r">
              <a:defRPr sz="1200"/>
            </a:lvl1pPr>
          </a:lstStyle>
          <a:p>
            <a:fld id="{62E40F7D-8FC6-46B5-B829-48D0E17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0F7D-8FC6-46B5-B829-48D0E17B9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2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530C9-0108-1447-99A0-B460A02AD5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6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0E0833-014A-4336-AB05-C58330D998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4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27F42-F2A2-413D-BF2C-2CEB8E29E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51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DC17F-1BE4-4F3A-BD2D-5D26F4842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480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18CFC-4DFD-45F3-83B0-5F06381D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23E31-8B7C-4231-96BD-4248A2B7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56F3-CCC5-4BE3-97F9-15AD3FFC92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58467FA-39F4-447F-8446-B2F4A824D8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58" y="730624"/>
            <a:ext cx="6905084" cy="12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E674-ECA2-4B27-A081-A8A37B16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D8E87-A833-4298-941E-2A3A8765E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E33B6-4382-443C-BE42-97C139026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19B1D-C7BC-4FA5-89C1-AC6E352B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56F3-CCC5-4BE3-97F9-15AD3FFC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9FD023-D44F-43BF-94EC-0FDE70811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E383B-E42B-4E2E-B88D-80E354EAC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09DFD-1EE2-4A7E-BC9E-A0DF7CDD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8F974-5DCB-4E55-9E18-0B54341A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56F3-CCC5-4BE3-97F9-15AD3FFC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1B30-2600-4A08-87D3-D443FF2F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1A36-3185-4252-B57F-69CE0EF82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617A3-831B-497A-8F64-EA09E24B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56F3-CCC5-4BE3-97F9-15AD3FFC92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14957D-2B0D-46B5-BEF6-5A2D8E45D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0473" y="6421934"/>
            <a:ext cx="6271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4"/>
                </a:solidFill>
              </a:defRPr>
            </a:lvl1pPr>
          </a:lstStyle>
          <a:p>
            <a:r>
              <a:rPr lang="en-US"/>
              <a:t>Confidential – Copyright Causality Link 2020</a:t>
            </a:r>
          </a:p>
        </p:txBody>
      </p:sp>
    </p:spTree>
    <p:extLst>
      <p:ext uri="{BB962C8B-B14F-4D97-AF65-F5344CB8AC3E}">
        <p14:creationId xmlns:p14="http://schemas.microsoft.com/office/powerpoint/2010/main" val="412222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CFA6-580F-4335-B971-8AEFC21CD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C8048-8ED4-44EC-B96F-8A1E4D057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059E1-3743-4CD7-8B03-B274FB36B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9E68F-5372-4E8B-83CB-35E9CF50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56F3-CCC5-4BE3-97F9-15AD3FFC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1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AAB8-978C-411A-9B68-8254014F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199A8-04B9-4DFC-B381-1AF867231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80FBA-1673-4C60-9212-3CD4A8EB6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6C943-5072-425E-BCAD-8FE7FFF9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7C215-6864-437C-9E16-1AC190A6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56F3-CCC5-4BE3-97F9-15AD3FFC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1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80EF-ACA7-4C43-91CB-D120E56D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BB153-A058-4D54-9414-DABFB79A1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DE22A-A820-457B-A833-CB21B5048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97AD5-6419-471D-88FF-15EA9CEC4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B089F-A465-4930-9276-6B2A71F26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AA34EA-9B59-42CB-B2CB-3A679389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69EFE-8ECB-4FDC-ADF8-3E4D1396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56F3-CCC5-4BE3-97F9-15AD3FFC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0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C33B-67B1-49C7-A577-88980575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11A4C-5355-4A57-B36D-73949E78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56F3-CCC5-4BE3-97F9-15AD3FFC92C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1A2B32-B265-45CC-9E2B-29B945007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0473" y="6421934"/>
            <a:ext cx="6271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4"/>
                </a:solidFill>
              </a:defRPr>
            </a:lvl1pPr>
          </a:lstStyle>
          <a:p>
            <a:r>
              <a:rPr lang="en-US"/>
              <a:t>Confidential – Copyright Causality Link 2020</a:t>
            </a:r>
          </a:p>
        </p:txBody>
      </p:sp>
    </p:spTree>
    <p:extLst>
      <p:ext uri="{BB962C8B-B14F-4D97-AF65-F5344CB8AC3E}">
        <p14:creationId xmlns:p14="http://schemas.microsoft.com/office/powerpoint/2010/main" val="194445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62D2A-660E-4FB4-83C8-8A607BD1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56F3-CCC5-4BE3-97F9-15AD3FFC92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76B6E-AC52-4275-A490-EE767B8AB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0473" y="6421934"/>
            <a:ext cx="6271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4"/>
                </a:solidFill>
              </a:defRPr>
            </a:lvl1pPr>
          </a:lstStyle>
          <a:p>
            <a:r>
              <a:rPr lang="en-US"/>
              <a:t>Confidential – Copyright Causality Link 2020</a:t>
            </a:r>
          </a:p>
        </p:txBody>
      </p:sp>
    </p:spTree>
    <p:extLst>
      <p:ext uri="{BB962C8B-B14F-4D97-AF65-F5344CB8AC3E}">
        <p14:creationId xmlns:p14="http://schemas.microsoft.com/office/powerpoint/2010/main" val="225263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354B-6F4A-4E5D-8671-994979D8E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D8B32-6C9B-4E81-85C2-EC78D74E1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0EC3F-E411-4BDC-B71E-1E58DE9A6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20966-E9FE-4661-BBE9-60C1D4C5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85BB0-1C34-4C48-9816-551C70A5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56F3-CCC5-4BE3-97F9-15AD3FFC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4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6BFC-FFB8-47EF-ADBB-38DA51A6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8E338F-7325-4697-BFC8-DAC216E5F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96EE5-AAB1-4693-A302-A06D83A4B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26D5D-15FE-486B-B434-3C6E0456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80FBB-8FA5-44A4-9CA3-712F542D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56F3-CCC5-4BE3-97F9-15AD3FFC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2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CCE8D7-F150-44D1-8A0B-DD32F8599BAB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91E1D-73EC-4C0E-BA3E-12A5EA5F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53D9E-6619-4700-BEDD-68BF2165E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6865"/>
            <a:ext cx="10515600" cy="490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C4C7B-B328-46AB-97EB-82117DEBD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0473" y="6421934"/>
            <a:ext cx="6271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4"/>
                </a:solidFill>
              </a:defRPr>
            </a:lvl1pPr>
          </a:lstStyle>
          <a:p>
            <a:r>
              <a:rPr lang="en-US"/>
              <a:t>Confidential – Copyright Causality Link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E9144-522B-4DD6-AAC1-1C2145DC6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19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/>
                </a:solidFill>
              </a:defRPr>
            </a:lvl1pPr>
          </a:lstStyle>
          <a:p>
            <a:fld id="{316556F3-CCC5-4BE3-97F9-15AD3FFC92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BC018CE-5E0C-4D92-867C-C4B99FF6971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29415" b="29240"/>
          <a:stretch/>
        </p:blipFill>
        <p:spPr bwMode="auto">
          <a:xfrm>
            <a:off x="915958" y="6483995"/>
            <a:ext cx="2544682" cy="2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1ABFD6C-37FD-4FA4-B6DB-D1668CFE8CC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72"/>
          <a:stretch/>
        </p:blipFill>
        <p:spPr bwMode="auto">
          <a:xfrm>
            <a:off x="514582" y="6439002"/>
            <a:ext cx="348989" cy="33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1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eglee.net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mailto:pierre@causalitylink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5" Type="http://schemas.openxmlformats.org/officeDocument/2006/relationships/image" Target="../media/image26.svg"/><Relationship Id="rId10" Type="http://schemas.openxmlformats.org/officeDocument/2006/relationships/image" Target="../media/image22.svg"/><Relationship Id="rId19" Type="http://schemas.openxmlformats.org/officeDocument/2006/relationships/image" Target="../media/image30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&gt;Collect">
            <a:extLst>
              <a:ext uri="{FF2B5EF4-FFF2-40B4-BE49-F238E27FC236}">
                <a16:creationId xmlns:a16="http://schemas.microsoft.com/office/drawing/2014/main" id="{F91A1413-3277-4D6E-99D6-486FF76A9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03E21-35E4-4C3E-B6D9-8093660D7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756" y="4214205"/>
            <a:ext cx="9144000" cy="1576633"/>
          </a:xfrm>
        </p:spPr>
        <p:txBody>
          <a:bodyPr>
            <a:normAutofit fontScale="90000"/>
          </a:bodyPr>
          <a:lstStyle/>
          <a:p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11 Mars</a:t>
            </a:r>
            <a:r>
              <a:rPr lang="en-US" sz="2400" dirty="0"/>
              <a:t> 2021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8E1FB17-3B36-40A4-AE24-CF1754F4807B}"/>
              </a:ext>
            </a:extLst>
          </p:cNvPr>
          <p:cNvSpPr txBox="1">
            <a:spLocks/>
          </p:cNvSpPr>
          <p:nvPr/>
        </p:nvSpPr>
        <p:spPr>
          <a:xfrm>
            <a:off x="782968" y="3191578"/>
            <a:ext cx="10515600" cy="110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b="1" dirty="0">
                <a:solidFill>
                  <a:schemeClr val="bg1"/>
                </a:solidFill>
              </a:rPr>
              <a:t>IA Collective</a:t>
            </a:r>
          </a:p>
        </p:txBody>
      </p:sp>
    </p:spTree>
    <p:extLst>
      <p:ext uri="{BB962C8B-B14F-4D97-AF65-F5344CB8AC3E}">
        <p14:creationId xmlns:p14="http://schemas.microsoft.com/office/powerpoint/2010/main" val="157786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BE5AF-AB87-4046-897A-C67B487C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56F3-CCC5-4BE3-97F9-15AD3FFC92CC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84ABA-0874-4FE6-841B-63AB7DE3B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– Copyright Causality Link 2020</a:t>
            </a:r>
          </a:p>
        </p:txBody>
      </p:sp>
      <p:pic>
        <p:nvPicPr>
          <p:cNvPr id="11" name="Picture 6" descr="&gt;Collect">
            <a:extLst>
              <a:ext uri="{FF2B5EF4-FFF2-40B4-BE49-F238E27FC236}">
                <a16:creationId xmlns:a16="http://schemas.microsoft.com/office/drawing/2014/main" id="{DFCC8D35-F995-46F3-814E-07595E2BC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77" b="20676"/>
          <a:stretch/>
        </p:blipFill>
        <p:spPr bwMode="auto">
          <a:xfrm>
            <a:off x="478693" y="2134871"/>
            <a:ext cx="11316677" cy="27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1381A98-CA0B-D94C-AB45-20738FBA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4" y="108650"/>
            <a:ext cx="11610473" cy="738745"/>
          </a:xfrm>
        </p:spPr>
        <p:txBody>
          <a:bodyPr>
            <a:noAutofit/>
          </a:bodyPr>
          <a:lstStyle/>
          <a:p>
            <a:r>
              <a:rPr lang="en-US" sz="3200" dirty="0"/>
              <a:t>Le mod</a:t>
            </a:r>
            <a:r>
              <a:rPr lang="fr-FR" sz="3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è</a:t>
            </a:r>
            <a:r>
              <a:rPr lang="en-US" sz="3200" dirty="0"/>
              <a:t>le causal courant de NIO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338A59B-2E9F-4782-81D7-1A8568B80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384"/>
            <a:ext cx="12192000" cy="59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8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BE5AF-AB87-4046-897A-C67B487C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56F3-CCC5-4BE3-97F9-15AD3FFC92CC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84ABA-0874-4FE6-841B-63AB7DE3B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– Copyright Causality Link 2020</a:t>
            </a:r>
          </a:p>
        </p:txBody>
      </p:sp>
      <p:pic>
        <p:nvPicPr>
          <p:cNvPr id="11" name="Picture 6" descr="&gt;Collect">
            <a:extLst>
              <a:ext uri="{FF2B5EF4-FFF2-40B4-BE49-F238E27FC236}">
                <a16:creationId xmlns:a16="http://schemas.microsoft.com/office/drawing/2014/main" id="{DFCC8D35-F995-46F3-814E-07595E2BC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77" b="20676"/>
          <a:stretch/>
        </p:blipFill>
        <p:spPr bwMode="auto">
          <a:xfrm>
            <a:off x="478693" y="2134871"/>
            <a:ext cx="11316677" cy="27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1381A98-CA0B-D94C-AB45-20738FBA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4" y="108650"/>
            <a:ext cx="11610473" cy="738745"/>
          </a:xfrm>
        </p:spPr>
        <p:txBody>
          <a:bodyPr>
            <a:noAutofit/>
          </a:bodyPr>
          <a:lstStyle/>
          <a:p>
            <a:r>
              <a:rPr lang="en-US" sz="3200" dirty="0"/>
              <a:t>Le mod</a:t>
            </a:r>
            <a:r>
              <a:rPr lang="fr-FR" sz="3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è</a:t>
            </a:r>
            <a:r>
              <a:rPr lang="en-US" sz="3200" dirty="0"/>
              <a:t>le causal courant du S</a:t>
            </a:r>
            <a:r>
              <a:rPr lang="fr-FR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sz="3200" dirty="0"/>
              <a:t>n</a:t>
            </a:r>
            <a:r>
              <a:rPr lang="fr-FR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sz="3200" dirty="0"/>
              <a:t>gal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4CA2FEC-D0A1-45D8-A62F-AB05C378B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400"/>
            <a:ext cx="12192000" cy="59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7C931-A4A8-42A9-AEB3-5AE3E336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56F3-CCC5-4BE3-97F9-15AD3FFC92CC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7CA59-D154-4809-AFE5-BF5372D33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– Copyright Causality Link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32300-AA18-43E3-825A-66B29FC8C363}"/>
              </a:ext>
            </a:extLst>
          </p:cNvPr>
          <p:cNvSpPr txBox="1"/>
          <p:nvPr/>
        </p:nvSpPr>
        <p:spPr>
          <a:xfrm>
            <a:off x="6576907" y="2432355"/>
            <a:ext cx="5317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 </a:t>
            </a:r>
            <a:r>
              <a:rPr lang="en-US" sz="2000" b="1" dirty="0" err="1"/>
              <a:t>graphe</a:t>
            </a:r>
            <a:r>
              <a:rPr lang="en-US" sz="2000" b="1" dirty="0"/>
              <a:t> de </a:t>
            </a:r>
            <a:r>
              <a:rPr lang="en-US" sz="2000" b="1" dirty="0" err="1"/>
              <a:t>causalit</a:t>
            </a:r>
            <a:r>
              <a:rPr lang="fr-F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sz="2000" dirty="0"/>
              <a:t> </a:t>
            </a:r>
            <a:r>
              <a:rPr lang="en-US" sz="2000" b="1" dirty="0"/>
              <a:t>bay</a:t>
            </a:r>
            <a:r>
              <a:rPr lang="fr-F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sz="2000" b="1" dirty="0" err="1"/>
              <a:t>sien</a:t>
            </a:r>
            <a:r>
              <a:rPr lang="en-US" sz="2000" b="1" dirty="0"/>
              <a:t> g</a:t>
            </a:r>
            <a:r>
              <a:rPr lang="fr-F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sz="2000" b="1" dirty="0"/>
              <a:t>n</a:t>
            </a:r>
            <a:r>
              <a:rPr lang="fr-F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sz="2000" b="1" dirty="0"/>
              <a:t>r</a:t>
            </a:r>
            <a:r>
              <a:rPr lang="fr-F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sz="2000" b="1" dirty="0"/>
              <a:t> </a:t>
            </a:r>
            <a:r>
              <a:rPr lang="en-US" sz="2000" b="1" dirty="0" err="1"/>
              <a:t>automatiquement</a:t>
            </a:r>
            <a:r>
              <a:rPr lang="en-US" sz="2000" b="1" dirty="0"/>
              <a:t> </a:t>
            </a:r>
            <a:r>
              <a:rPr lang="fr-FR" sz="20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lang="en-US" sz="2000" b="1" dirty="0"/>
              <a:t> </a:t>
            </a:r>
            <a:r>
              <a:rPr lang="en-US" sz="2000" b="1" dirty="0" err="1"/>
              <a:t>partir</a:t>
            </a:r>
            <a:r>
              <a:rPr lang="en-US" sz="2000" b="1" dirty="0"/>
              <a:t> des </a:t>
            </a:r>
            <a:r>
              <a:rPr lang="en-US" sz="2000" b="1" dirty="0" err="1"/>
              <a:t>textes</a:t>
            </a:r>
            <a:r>
              <a:rPr lang="en-US" sz="2000" b="1" dirty="0"/>
              <a:t> </a:t>
            </a:r>
            <a:r>
              <a:rPr lang="en-US" sz="2000" b="1" dirty="0" err="1"/>
              <a:t>lus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1200" b="1" dirty="0"/>
              <a:t>https://papers.ssrn.com/sol3/papers.cfm?abstract_id=3808233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FCA081C-2FF6-4CB6-A575-E0659A6FC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854" cy="632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3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E1BB-0660-46C1-87CA-B11C5743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80" y="221490"/>
            <a:ext cx="10774278" cy="692909"/>
          </a:xfrm>
        </p:spPr>
        <p:txBody>
          <a:bodyPr>
            <a:normAutofit fontScale="90000"/>
          </a:bodyPr>
          <a:lstStyle/>
          <a:p>
            <a:r>
              <a:rPr lang="en-US" sz="4400" dirty="0" err="1"/>
              <a:t>Futur</a:t>
            </a:r>
            <a:r>
              <a:rPr lang="en-US" sz="4400" dirty="0"/>
              <a:t> </a:t>
            </a:r>
            <a:r>
              <a:rPr lang="en-US" sz="4400" dirty="0" err="1"/>
              <a:t>proche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B45EC-D4CF-433A-A5C7-65291B7BB8AE}"/>
              </a:ext>
            </a:extLst>
          </p:cNvPr>
          <p:cNvSpPr txBox="1"/>
          <p:nvPr/>
        </p:nvSpPr>
        <p:spPr>
          <a:xfrm>
            <a:off x="312234" y="1139948"/>
            <a:ext cx="82157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L’IA pour </a:t>
            </a:r>
            <a:r>
              <a:rPr lang="en-US" b="1" dirty="0" err="1"/>
              <a:t>aggr</a:t>
            </a:r>
            <a:r>
              <a:rPr lang="fr-FR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b="1" dirty="0"/>
              <a:t>ger les </a:t>
            </a:r>
            <a:r>
              <a:rPr lang="en-US" b="1" dirty="0" err="1"/>
              <a:t>savoirs</a:t>
            </a:r>
            <a:r>
              <a:rPr lang="en-US" b="1" dirty="0"/>
              <a:t> </a:t>
            </a:r>
            <a:r>
              <a:rPr lang="en-US" b="1" dirty="0" err="1"/>
              <a:t>humains</a:t>
            </a:r>
            <a:r>
              <a:rPr lang="en-US" b="1" dirty="0"/>
              <a:t> (et IA?) et non pas les r</a:t>
            </a:r>
            <a:r>
              <a:rPr lang="fr-FR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b="1" dirty="0" err="1"/>
              <a:t>inventer</a:t>
            </a:r>
            <a:r>
              <a:rPr lang="en-US" b="1" dirty="0"/>
              <a:t> </a:t>
            </a:r>
          </a:p>
          <a:p>
            <a:r>
              <a:rPr lang="en-US" dirty="0"/>
              <a:t>	L’IA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>
                <a:latin typeface="+mj-lt"/>
              </a:rPr>
              <a:t>aider 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lang="en-US" dirty="0">
                <a:latin typeface="+mj-lt"/>
              </a:rPr>
              <a:t> la g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>
                <a:latin typeface="+mj-lt"/>
              </a:rPr>
              <a:t>n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>
                <a:latin typeface="+mj-lt"/>
              </a:rPr>
              <a:t>ration </a:t>
            </a:r>
            <a:r>
              <a:rPr lang="en-US" dirty="0"/>
              <a:t>et validation </a:t>
            </a:r>
            <a:r>
              <a:rPr lang="en-US" dirty="0" err="1"/>
              <a:t>d’ontologies</a:t>
            </a:r>
            <a:endParaRPr lang="en-US" dirty="0"/>
          </a:p>
          <a:p>
            <a:r>
              <a:rPr lang="en-US" dirty="0"/>
              <a:t>	L’IA pour le NLP</a:t>
            </a:r>
          </a:p>
          <a:p>
            <a:r>
              <a:rPr lang="en-US" dirty="0"/>
              <a:t>	L’IA pour la g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/>
              <a:t>n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/>
              <a:t>ration de mod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è</a:t>
            </a:r>
            <a:r>
              <a:rPr lang="en-US" dirty="0"/>
              <a:t>les bay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 err="1"/>
              <a:t>siens</a:t>
            </a:r>
            <a:r>
              <a:rPr lang="en-US" dirty="0"/>
              <a:t> </a:t>
            </a:r>
          </a:p>
          <a:p>
            <a:r>
              <a:rPr lang="en-US" dirty="0"/>
              <a:t>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9E0AB5-60AD-457D-874B-093886FF1DCE}"/>
              </a:ext>
            </a:extLst>
          </p:cNvPr>
          <p:cNvSpPr txBox="1"/>
          <p:nvPr/>
        </p:nvSpPr>
        <p:spPr>
          <a:xfrm>
            <a:off x="312234" y="2555903"/>
            <a:ext cx="111418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 </a:t>
            </a:r>
            <a:r>
              <a:rPr lang="en-US" b="1" dirty="0" err="1"/>
              <a:t>causalit</a:t>
            </a:r>
            <a:r>
              <a:rPr lang="fr-FR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b="1" dirty="0"/>
              <a:t>, </a:t>
            </a:r>
            <a:r>
              <a:rPr lang="en-US" b="1" dirty="0" err="1"/>
              <a:t>prochaine</a:t>
            </a:r>
            <a:r>
              <a:rPr lang="en-US" b="1" dirty="0"/>
              <a:t> </a:t>
            </a:r>
            <a:r>
              <a:rPr lang="en-US" b="1" dirty="0" err="1"/>
              <a:t>fronti</a:t>
            </a:r>
            <a:r>
              <a:rPr lang="fr-FR" sz="18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è</a:t>
            </a:r>
            <a:r>
              <a:rPr lang="en-US" b="1" dirty="0"/>
              <a:t>re de </a:t>
            </a:r>
            <a:r>
              <a:rPr lang="en-US" b="1" dirty="0" err="1"/>
              <a:t>l’IA</a:t>
            </a:r>
            <a:endParaRPr lang="en-US" b="1" dirty="0"/>
          </a:p>
          <a:p>
            <a:r>
              <a:rPr lang="en-US" b="1" dirty="0"/>
              <a:t>	</a:t>
            </a:r>
            <a:r>
              <a:rPr lang="en-US" dirty="0"/>
              <a:t>Les relations </a:t>
            </a:r>
            <a:r>
              <a:rPr lang="en-US" dirty="0" err="1"/>
              <a:t>causales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&gt;&gt;&gt; stables que le signal dans un monde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/>
              <a:t>volution </a:t>
            </a:r>
            <a:r>
              <a:rPr lang="en-US" dirty="0" err="1"/>
              <a:t>rapide</a:t>
            </a:r>
            <a:endParaRPr lang="en-US" dirty="0"/>
          </a:p>
          <a:p>
            <a:r>
              <a:rPr lang="en-US" dirty="0"/>
              <a:t>	La </a:t>
            </a:r>
            <a:r>
              <a:rPr lang="en-US" dirty="0" err="1"/>
              <a:t>causalit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:</a:t>
            </a:r>
          </a:p>
          <a:p>
            <a:r>
              <a:rPr lang="en-US" dirty="0"/>
              <a:t>		</a:t>
            </a:r>
            <a:r>
              <a:rPr lang="en-US" dirty="0" err="1"/>
              <a:t>Economie</a:t>
            </a:r>
            <a:endParaRPr lang="en-US" dirty="0"/>
          </a:p>
          <a:p>
            <a:r>
              <a:rPr lang="en-US" dirty="0"/>
              <a:t>		ESG</a:t>
            </a:r>
          </a:p>
          <a:p>
            <a:r>
              <a:rPr lang="en-US" dirty="0"/>
              <a:t>		M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 err="1"/>
              <a:t>decine</a:t>
            </a:r>
            <a:endParaRPr lang="en-US" dirty="0"/>
          </a:p>
          <a:p>
            <a:r>
              <a:rPr lang="en-US" dirty="0"/>
              <a:t>		Ing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 err="1"/>
              <a:t>nierie</a:t>
            </a:r>
            <a:r>
              <a:rPr lang="en-US"/>
              <a:t> (</a:t>
            </a:r>
            <a:r>
              <a:rPr lang="en-US">
                <a:hlinkClick r:id="rId2"/>
              </a:rPr>
              <a:t>www.geeglee.net</a:t>
            </a:r>
            <a:r>
              <a:rPr lang="en-US"/>
              <a:t>) </a:t>
            </a:r>
            <a:endParaRPr lang="en-US" dirty="0"/>
          </a:p>
          <a:p>
            <a:r>
              <a:rPr lang="en-US" dirty="0"/>
              <a:t>		D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 err="1"/>
              <a:t>finition</a:t>
            </a:r>
            <a:r>
              <a:rPr lang="en-US" dirty="0"/>
              <a:t> et application des </a:t>
            </a:r>
            <a:r>
              <a:rPr lang="en-US" dirty="0" err="1"/>
              <a:t>lois</a:t>
            </a:r>
            <a:endParaRPr lang="en-US" dirty="0"/>
          </a:p>
          <a:p>
            <a:r>
              <a:rPr lang="en-US" dirty="0"/>
              <a:t>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FAD845-349F-4761-AD6D-9CFF5EC553BE}"/>
              </a:ext>
            </a:extLst>
          </p:cNvPr>
          <p:cNvSpPr txBox="1"/>
          <p:nvPr/>
        </p:nvSpPr>
        <p:spPr>
          <a:xfrm>
            <a:off x="312234" y="5079853"/>
            <a:ext cx="10450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 </a:t>
            </a:r>
            <a:r>
              <a:rPr lang="en-US" b="1" dirty="0" err="1"/>
              <a:t>causalit</a:t>
            </a:r>
            <a:r>
              <a:rPr lang="fr-FR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b="1" dirty="0"/>
              <a:t> collective, </a:t>
            </a:r>
            <a:r>
              <a:rPr lang="en-US" b="1" dirty="0" err="1"/>
              <a:t>sujet</a:t>
            </a:r>
            <a:r>
              <a:rPr lang="en-US" b="1" dirty="0"/>
              <a:t> </a:t>
            </a:r>
            <a:r>
              <a:rPr lang="en-US" b="1" dirty="0" err="1"/>
              <a:t>fascinant</a:t>
            </a:r>
            <a:r>
              <a:rPr lang="en-US" b="1" dirty="0"/>
              <a:t>!</a:t>
            </a:r>
            <a:endParaRPr lang="en-US" b="1" dirty="0">
              <a:latin typeface="+mj-lt"/>
            </a:endParaRPr>
          </a:p>
          <a:p>
            <a:r>
              <a:rPr lang="en-US" b="1" dirty="0"/>
              <a:t>	</a:t>
            </a: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6884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A4D0F0-B207-4852-AF01-E34EB2EA32E6}"/>
              </a:ext>
            </a:extLst>
          </p:cNvPr>
          <p:cNvSpPr/>
          <p:nvPr/>
        </p:nvSpPr>
        <p:spPr>
          <a:xfrm>
            <a:off x="3690743" y="5877546"/>
            <a:ext cx="7113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		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pierre@causalitylink.com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8CBC7A-90C4-4342-9B87-DCECC1468E9C}"/>
              </a:ext>
            </a:extLst>
          </p:cNvPr>
          <p:cNvSpPr txBox="1">
            <a:spLocks/>
          </p:cNvSpPr>
          <p:nvPr/>
        </p:nvSpPr>
        <p:spPr>
          <a:xfrm>
            <a:off x="1524000" y="335280"/>
            <a:ext cx="9144000" cy="828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 </a:t>
            </a:r>
            <a:r>
              <a:rPr lang="en-US" dirty="0" err="1"/>
              <a:t>trajectoire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80CF17-CBC6-4DC0-AA6B-AA826DC596F4}"/>
              </a:ext>
            </a:extLst>
          </p:cNvPr>
          <p:cNvGrpSpPr/>
          <p:nvPr/>
        </p:nvGrpSpPr>
        <p:grpSpPr>
          <a:xfrm>
            <a:off x="332013" y="1822290"/>
            <a:ext cx="11859987" cy="3472326"/>
            <a:chOff x="284251" y="2199507"/>
            <a:chExt cx="11859987" cy="34723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9F2220-81D9-4DCE-8454-33EE805956EB}"/>
                </a:ext>
              </a:extLst>
            </p:cNvPr>
            <p:cNvSpPr/>
            <p:nvPr/>
          </p:nvSpPr>
          <p:spPr>
            <a:xfrm rot="19800000">
              <a:off x="9264499" y="2199507"/>
              <a:ext cx="287973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AI </a:t>
              </a:r>
            </a:p>
            <a:p>
              <a:pPr algn="ctr"/>
              <a:r>
                <a:rPr lang="en-US" dirty="0"/>
                <a:t>and </a:t>
              </a:r>
            </a:p>
            <a:p>
              <a:pPr algn="ctr"/>
              <a:r>
                <a:rPr lang="en-US" dirty="0"/>
                <a:t>Collective Intelligence</a:t>
              </a:r>
            </a:p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26F816-A0D5-47C9-8732-F36AAAAC0D8C}"/>
                </a:ext>
              </a:extLst>
            </p:cNvPr>
            <p:cNvGrpSpPr/>
            <p:nvPr/>
          </p:nvGrpSpPr>
          <p:grpSpPr>
            <a:xfrm>
              <a:off x="284251" y="2611099"/>
              <a:ext cx="11530424" cy="3060734"/>
              <a:chOff x="284251" y="2611099"/>
              <a:chExt cx="11530424" cy="3060734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FC448A-3A0B-4850-B93E-EDCA37868D3F}"/>
                  </a:ext>
                </a:extLst>
              </p:cNvPr>
              <p:cNvSpPr/>
              <p:nvPr/>
            </p:nvSpPr>
            <p:spPr>
              <a:xfrm>
                <a:off x="320040" y="3670385"/>
                <a:ext cx="1284181" cy="441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1977-78</a:t>
                </a:r>
                <a:r>
                  <a:rPr lang="en-US" dirty="0"/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B0E374D-B2D8-4898-8DD0-E77112004E91}"/>
                  </a:ext>
                </a:extLst>
              </p:cNvPr>
              <p:cNvSpPr/>
              <p:nvPr/>
            </p:nvSpPr>
            <p:spPr>
              <a:xfrm rot="19800000">
                <a:off x="284251" y="2873281"/>
                <a:ext cx="19722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Fell in love with AI 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2C1943F-08AA-40F1-A063-E6567C0867AF}"/>
                  </a:ext>
                </a:extLst>
              </p:cNvPr>
              <p:cNvSpPr/>
              <p:nvPr/>
            </p:nvSpPr>
            <p:spPr>
              <a:xfrm>
                <a:off x="1717528" y="3683259"/>
                <a:ext cx="1371764" cy="441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1980-83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551937C-6C81-4508-966F-AD256A491B29}"/>
                  </a:ext>
                </a:extLst>
              </p:cNvPr>
              <p:cNvSpPr/>
              <p:nvPr/>
            </p:nvSpPr>
            <p:spPr>
              <a:xfrm>
                <a:off x="1911416" y="5290737"/>
                <a:ext cx="17504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Ministry of the Sea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7A0E61B-D04C-4EA6-8C28-02B64E93A1AF}"/>
                  </a:ext>
                </a:extLst>
              </p:cNvPr>
              <p:cNvSpPr/>
              <p:nvPr/>
            </p:nvSpPr>
            <p:spPr>
              <a:xfrm rot="19800000">
                <a:off x="1996934" y="2718896"/>
                <a:ext cx="25898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Management of Research 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3E10BCE-A60E-4876-BED6-1F6EB678AC3D}"/>
                  </a:ext>
                </a:extLst>
              </p:cNvPr>
              <p:cNvSpPr/>
              <p:nvPr/>
            </p:nvSpPr>
            <p:spPr>
              <a:xfrm>
                <a:off x="4787882" y="3677977"/>
                <a:ext cx="2056830" cy="441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1987-2008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BA57841-512B-4CBC-BDED-E4E8A490EFA3}"/>
                  </a:ext>
                </a:extLst>
              </p:cNvPr>
              <p:cNvSpPr/>
              <p:nvPr/>
            </p:nvSpPr>
            <p:spPr>
              <a:xfrm rot="19800000">
                <a:off x="4786923" y="2690202"/>
                <a:ext cx="27045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Rules and optimization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7A9F08F-381D-4836-A6D9-78C3D3BED970}"/>
                  </a:ext>
                </a:extLst>
              </p:cNvPr>
              <p:cNvSpPr/>
              <p:nvPr/>
            </p:nvSpPr>
            <p:spPr>
              <a:xfrm rot="19800000">
                <a:off x="5584943" y="2993548"/>
                <a:ext cx="14061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Nasdaq in 97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DE8E5BA-060D-4A53-97AC-E46A3F16C2CA}"/>
                  </a:ext>
                </a:extLst>
              </p:cNvPr>
              <p:cNvSpPr/>
              <p:nvPr/>
            </p:nvSpPr>
            <p:spPr>
              <a:xfrm rot="19800000">
                <a:off x="6335344" y="2897474"/>
                <a:ext cx="14109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Sold to IBM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0FE06D6-9323-4F64-809C-B3BA3F2AC6D4}"/>
                  </a:ext>
                </a:extLst>
              </p:cNvPr>
              <p:cNvSpPr/>
              <p:nvPr/>
            </p:nvSpPr>
            <p:spPr>
              <a:xfrm>
                <a:off x="6963848" y="3676904"/>
                <a:ext cx="2575673" cy="441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2009-15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AC9EC4-C610-482E-BA26-4978CE558197}"/>
                  </a:ext>
                </a:extLst>
              </p:cNvPr>
              <p:cNvSpPr/>
              <p:nvPr/>
            </p:nvSpPr>
            <p:spPr>
              <a:xfrm rot="19800000">
                <a:off x="7486778" y="2613993"/>
                <a:ext cx="235112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Watson and Analytics for GBS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F97D269-072A-4EEE-BBB4-3F709789EB35}"/>
                  </a:ext>
                </a:extLst>
              </p:cNvPr>
              <p:cNvSpPr/>
              <p:nvPr/>
            </p:nvSpPr>
            <p:spPr>
              <a:xfrm>
                <a:off x="9652828" y="3670385"/>
                <a:ext cx="2161847" cy="441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2016-21</a:t>
                </a:r>
              </a:p>
            </p:txBody>
          </p:sp>
          <p:pic>
            <p:nvPicPr>
              <p:cNvPr id="25" name="Picture 2" descr="Image result for mit logo">
                <a:extLst>
                  <a:ext uri="{FF2B5EF4-FFF2-40B4-BE49-F238E27FC236}">
                    <a16:creationId xmlns:a16="http://schemas.microsoft.com/office/drawing/2014/main" id="{60FF297A-68A0-4B41-A59D-76D6C0922C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661" y="4182161"/>
                <a:ext cx="1447130" cy="1447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Image result for france flag">
                <a:extLst>
                  <a:ext uri="{FF2B5EF4-FFF2-40B4-BE49-F238E27FC236}">
                    <a16:creationId xmlns:a16="http://schemas.microsoft.com/office/drawing/2014/main" id="{EAF2F282-F0BA-4016-A228-9647FE2487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49920">
                <a:off x="1474130" y="4079767"/>
                <a:ext cx="1825431" cy="1369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6" descr="Image result for ilog logo">
                <a:extLst>
                  <a:ext uri="{FF2B5EF4-FFF2-40B4-BE49-F238E27FC236}">
                    <a16:creationId xmlns:a16="http://schemas.microsoft.com/office/drawing/2014/main" id="{DCCB178B-641C-4F1C-B53C-61D4A4253F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00" t="28249" r="13382" b="28249"/>
              <a:stretch/>
            </p:blipFill>
            <p:spPr bwMode="auto">
              <a:xfrm>
                <a:off x="4667668" y="4282895"/>
                <a:ext cx="2435176" cy="1340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Image result for ibm logo">
                <a:extLst>
                  <a:ext uri="{FF2B5EF4-FFF2-40B4-BE49-F238E27FC236}">
                    <a16:creationId xmlns:a16="http://schemas.microsoft.com/office/drawing/2014/main" id="{2465C15E-390B-407F-BEAB-8E788EE7B1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9889" y="4497174"/>
                <a:ext cx="2071077" cy="828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02DA076-122E-482D-AAF5-02011267E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05362" y="4139620"/>
                <a:ext cx="2042951" cy="1532213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4E431A3-2820-4D55-8203-2F0E9B05E063}"/>
                  </a:ext>
                </a:extLst>
              </p:cNvPr>
              <p:cNvSpPr/>
              <p:nvPr/>
            </p:nvSpPr>
            <p:spPr>
              <a:xfrm>
                <a:off x="3204140" y="3676904"/>
                <a:ext cx="1488483" cy="441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1983-87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31726B2-768E-45A9-900A-6C456F38BD79}"/>
                  </a:ext>
                </a:extLst>
              </p:cNvPr>
              <p:cNvSpPr/>
              <p:nvPr/>
            </p:nvSpPr>
            <p:spPr>
              <a:xfrm rot="19800000">
                <a:off x="3535887" y="2611099"/>
                <a:ext cx="29770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Expert Systems Research </a:t>
                </a:r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9C03865-C542-4E1C-8097-08BBE3082D79}"/>
              </a:ext>
            </a:extLst>
          </p:cNvPr>
          <p:cNvSpPr/>
          <p:nvPr/>
        </p:nvSpPr>
        <p:spPr>
          <a:xfrm rot="19800000">
            <a:off x="925611" y="2768519"/>
            <a:ext cx="967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MS, PhD</a:t>
            </a:r>
          </a:p>
        </p:txBody>
      </p:sp>
      <p:pic>
        <p:nvPicPr>
          <p:cNvPr id="34" name="Picture 33" descr="Red text on a white background&#10;&#10;Description automatically generated">
            <a:extLst>
              <a:ext uri="{FF2B5EF4-FFF2-40B4-BE49-F238E27FC236}">
                <a16:creationId xmlns:a16="http://schemas.microsoft.com/office/drawing/2014/main" id="{AD610A69-F024-4A83-A3B6-85A7CB5228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55" y="4209593"/>
            <a:ext cx="1447130" cy="5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6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E1BB-0660-46C1-87CA-B11C5743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80" y="221490"/>
            <a:ext cx="10774278" cy="692909"/>
          </a:xfrm>
        </p:spPr>
        <p:txBody>
          <a:bodyPr>
            <a:normAutofit/>
          </a:bodyPr>
          <a:lstStyle/>
          <a:p>
            <a:r>
              <a:rPr lang="en-US" sz="4000" dirty="0"/>
              <a:t>Trois id</a:t>
            </a:r>
            <a:r>
              <a:rPr lang="fr-FR" sz="4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sz="4000" dirty="0"/>
              <a:t>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B45EC-D4CF-433A-A5C7-65291B7BB8AE}"/>
              </a:ext>
            </a:extLst>
          </p:cNvPr>
          <p:cNvSpPr txBox="1"/>
          <p:nvPr/>
        </p:nvSpPr>
        <p:spPr>
          <a:xfrm>
            <a:off x="312234" y="1139948"/>
            <a:ext cx="85779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Intelligence </a:t>
            </a:r>
            <a:r>
              <a:rPr lang="en-US" b="1" dirty="0" err="1"/>
              <a:t>Artificielle</a:t>
            </a:r>
            <a:r>
              <a:rPr lang="en-US" b="1" dirty="0"/>
              <a:t> &gt;&gt; </a:t>
            </a:r>
            <a:r>
              <a:rPr lang="fr-FR" b="1" dirty="0"/>
              <a:t>Apprentissage</a:t>
            </a:r>
            <a:r>
              <a:rPr lang="en-US" b="1" dirty="0"/>
              <a:t> </a:t>
            </a:r>
            <a:r>
              <a:rPr lang="en-US" b="1" dirty="0" err="1"/>
              <a:t>Automatique</a:t>
            </a:r>
            <a:endParaRPr lang="en-US" b="1" dirty="0"/>
          </a:p>
          <a:p>
            <a:r>
              <a:rPr lang="en-US" dirty="0"/>
              <a:t>	</a:t>
            </a:r>
            <a:r>
              <a:rPr lang="en-US" dirty="0" err="1"/>
              <a:t>L’apprentissage</a:t>
            </a:r>
            <a:r>
              <a:rPr lang="en-US" dirty="0"/>
              <a:t> </a:t>
            </a:r>
            <a:r>
              <a:rPr lang="en-US" dirty="0" err="1"/>
              <a:t>automatique</a:t>
            </a:r>
            <a:r>
              <a:rPr lang="en-US" dirty="0"/>
              <a:t> (r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/>
              <a:t>seaux </a:t>
            </a:r>
            <a:r>
              <a:rPr lang="en-US" dirty="0" err="1"/>
              <a:t>neuronaux</a:t>
            </a:r>
            <a:r>
              <a:rPr lang="en-US" dirty="0"/>
              <a:t>)</a:t>
            </a:r>
          </a:p>
          <a:p>
            <a:r>
              <a:rPr lang="en-US" dirty="0"/>
              <a:t>		- </a:t>
            </a:r>
            <a:r>
              <a:rPr lang="en-US" dirty="0" err="1"/>
              <a:t>Utilise</a:t>
            </a:r>
            <a:r>
              <a:rPr lang="en-US" dirty="0"/>
              <a:t> des </a:t>
            </a:r>
            <a:r>
              <a:rPr lang="en-US" dirty="0" err="1"/>
              <a:t>donn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/>
              <a:t>es du pass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 </a:t>
            </a:r>
            <a:r>
              <a:rPr lang="en-US" dirty="0"/>
              <a:t>		</a:t>
            </a:r>
          </a:p>
          <a:p>
            <a:r>
              <a:rPr lang="en-US" dirty="0"/>
              <a:t>		- </a:t>
            </a:r>
            <a:r>
              <a:rPr lang="en-US" i="1" dirty="0"/>
              <a:t>Pour </a:t>
            </a:r>
            <a:r>
              <a:rPr lang="en-US" i="1" dirty="0" err="1"/>
              <a:t>construire</a:t>
            </a:r>
            <a:r>
              <a:rPr lang="en-US" i="1" dirty="0"/>
              <a:t> un </a:t>
            </a:r>
            <a:r>
              <a:rPr lang="en-US" i="1" dirty="0">
                <a:latin typeface="+mj-lt"/>
              </a:rPr>
              <a:t>mod</a:t>
            </a:r>
            <a:r>
              <a:rPr lang="fr-FR" sz="180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è</a:t>
            </a:r>
            <a:r>
              <a:rPr lang="en-US" i="1" dirty="0">
                <a:latin typeface="+mj-lt"/>
              </a:rPr>
              <a:t>le </a:t>
            </a:r>
            <a:r>
              <a:rPr lang="en-US" i="1" dirty="0" err="1"/>
              <a:t>statistique</a:t>
            </a:r>
            <a:r>
              <a:rPr lang="en-US" i="1" dirty="0"/>
              <a:t> du </a:t>
            </a:r>
            <a:r>
              <a:rPr lang="en-US" i="1" dirty="0" err="1"/>
              <a:t>futur</a:t>
            </a:r>
            <a:endParaRPr lang="en-US" i="1" dirty="0"/>
          </a:p>
          <a:p>
            <a:r>
              <a:rPr lang="en-US" dirty="0"/>
              <a:t>	</a:t>
            </a:r>
            <a:r>
              <a:rPr lang="en-US" dirty="0" err="1"/>
              <a:t>L’intelligence</a:t>
            </a:r>
            <a:r>
              <a:rPr lang="en-US" dirty="0"/>
              <a:t> </a:t>
            </a:r>
            <a:r>
              <a:rPr lang="en-US" dirty="0" err="1"/>
              <a:t>artificielle</a:t>
            </a:r>
            <a:r>
              <a:rPr lang="en-US" dirty="0"/>
              <a:t> </a:t>
            </a:r>
            <a:r>
              <a:rPr lang="en-US" dirty="0" err="1"/>
              <a:t>symbolique</a:t>
            </a:r>
            <a:r>
              <a:rPr lang="en-US" dirty="0"/>
              <a:t> (ontologies, syst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è</a:t>
            </a:r>
            <a:r>
              <a:rPr lang="en-US" dirty="0" err="1"/>
              <a:t>mes</a:t>
            </a:r>
            <a:r>
              <a:rPr lang="en-US" dirty="0"/>
              <a:t> experts)</a:t>
            </a:r>
          </a:p>
          <a:p>
            <a:r>
              <a:rPr lang="en-US" dirty="0"/>
              <a:t>		- </a:t>
            </a:r>
            <a:r>
              <a:rPr lang="en-US" dirty="0" err="1"/>
              <a:t>Utilise</a:t>
            </a:r>
            <a:r>
              <a:rPr lang="en-US" dirty="0"/>
              <a:t> des </a:t>
            </a:r>
            <a:r>
              <a:rPr lang="en-US" dirty="0" err="1"/>
              <a:t>savoirs</a:t>
            </a:r>
            <a:r>
              <a:rPr lang="en-US" dirty="0"/>
              <a:t> </a:t>
            </a:r>
            <a:r>
              <a:rPr lang="en-US" dirty="0" err="1"/>
              <a:t>humains</a:t>
            </a:r>
            <a:r>
              <a:rPr lang="en-US" dirty="0"/>
              <a:t> </a:t>
            </a:r>
            <a:r>
              <a:rPr lang="en-US" dirty="0" err="1"/>
              <a:t>actuels</a:t>
            </a:r>
            <a:endParaRPr lang="en-US" dirty="0"/>
          </a:p>
          <a:p>
            <a:r>
              <a:rPr lang="en-US" dirty="0"/>
              <a:t>		- </a:t>
            </a:r>
            <a:r>
              <a:rPr lang="en-US" i="1" dirty="0"/>
              <a:t>Pour </a:t>
            </a:r>
            <a:r>
              <a:rPr lang="en-US" i="1" dirty="0" err="1"/>
              <a:t>construire</a:t>
            </a:r>
            <a:r>
              <a:rPr lang="en-US" i="1" dirty="0"/>
              <a:t> un </a:t>
            </a:r>
            <a:r>
              <a:rPr lang="fr-FR" i="1" dirty="0"/>
              <a:t>mod</a:t>
            </a:r>
            <a:r>
              <a:rPr lang="fr-FR" sz="180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è</a:t>
            </a:r>
            <a:r>
              <a:rPr lang="fr-FR" i="1" dirty="0"/>
              <a:t>le</a:t>
            </a:r>
            <a:r>
              <a:rPr lang="en-US" i="1" dirty="0"/>
              <a:t> </a:t>
            </a:r>
            <a:r>
              <a:rPr lang="en-US" i="1" dirty="0" err="1"/>
              <a:t>explicite</a:t>
            </a:r>
            <a:r>
              <a:rPr lang="en-US" i="1" dirty="0"/>
              <a:t> du </a:t>
            </a:r>
            <a:r>
              <a:rPr lang="en-US" i="1" dirty="0" err="1"/>
              <a:t>futur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64A3F-4E71-475D-954D-659DCBB14E12}"/>
              </a:ext>
            </a:extLst>
          </p:cNvPr>
          <p:cNvSpPr txBox="1"/>
          <p:nvPr/>
        </p:nvSpPr>
        <p:spPr>
          <a:xfrm>
            <a:off x="312234" y="5066849"/>
            <a:ext cx="917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L’usage</a:t>
            </a:r>
            <a:r>
              <a:rPr lang="en-US" b="1" dirty="0"/>
              <a:t> de </a:t>
            </a:r>
            <a:r>
              <a:rPr lang="en-US" b="1" dirty="0" err="1"/>
              <a:t>l’IA</a:t>
            </a:r>
            <a:r>
              <a:rPr lang="en-US" b="1" dirty="0"/>
              <a:t> pour </a:t>
            </a:r>
            <a:r>
              <a:rPr lang="en-US" b="1" dirty="0" err="1"/>
              <a:t>aggr</a:t>
            </a:r>
            <a:r>
              <a:rPr lang="fr-FR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b="1" dirty="0"/>
              <a:t>ger les </a:t>
            </a:r>
            <a:r>
              <a:rPr lang="en-US" b="1" dirty="0" err="1"/>
              <a:t>savoirs</a:t>
            </a:r>
            <a:r>
              <a:rPr lang="en-US" b="1" dirty="0"/>
              <a:t> de </a:t>
            </a:r>
            <a:r>
              <a:rPr lang="en-US" b="1" dirty="0" err="1"/>
              <a:t>nombreux</a:t>
            </a:r>
            <a:r>
              <a:rPr lang="en-US" b="1" dirty="0"/>
              <a:t> </a:t>
            </a:r>
            <a:r>
              <a:rPr lang="en-US" b="1" dirty="0" err="1"/>
              <a:t>individus</a:t>
            </a:r>
            <a:r>
              <a:rPr lang="en-US" b="1" dirty="0"/>
              <a:t>: </a:t>
            </a:r>
            <a:r>
              <a:rPr lang="en-US" b="1" dirty="0" err="1"/>
              <a:t>l’IA</a:t>
            </a:r>
            <a:r>
              <a:rPr lang="en-US" b="1" dirty="0"/>
              <a:t> collective </a:t>
            </a:r>
            <a:endParaRPr lang="en-US" dirty="0"/>
          </a:p>
          <a:p>
            <a:r>
              <a:rPr lang="en-US" dirty="0"/>
              <a:t>	Notre champ </a:t>
            </a:r>
            <a:r>
              <a:rPr lang="en-US" dirty="0" err="1"/>
              <a:t>d’exploration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9E0AB5-60AD-457D-874B-093886FF1DCE}"/>
              </a:ext>
            </a:extLst>
          </p:cNvPr>
          <p:cNvSpPr txBox="1"/>
          <p:nvPr/>
        </p:nvSpPr>
        <p:spPr>
          <a:xfrm>
            <a:off x="312234" y="3363972"/>
            <a:ext cx="10050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L’intelligence</a:t>
            </a:r>
            <a:r>
              <a:rPr lang="en-US" b="1" dirty="0"/>
              <a:t> collective</a:t>
            </a:r>
          </a:p>
          <a:p>
            <a:pPr lvl="2"/>
            <a:r>
              <a:rPr lang="en-US" dirty="0"/>
              <a:t>Le QI d’un </a:t>
            </a:r>
            <a:r>
              <a:rPr lang="en-US" dirty="0" err="1"/>
              <a:t>groupe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sup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 err="1"/>
              <a:t>rieur</a:t>
            </a:r>
            <a:r>
              <a:rPr lang="en-US" dirty="0"/>
              <a:t> au QI des </a:t>
            </a:r>
            <a:r>
              <a:rPr lang="en-US" dirty="0" err="1"/>
              <a:t>individus</a:t>
            </a:r>
            <a:endParaRPr lang="en-US" dirty="0"/>
          </a:p>
          <a:p>
            <a:pPr lvl="2"/>
            <a:r>
              <a:rPr lang="en-US" dirty="0"/>
              <a:t>	- D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/>
              <a:t>pend du </a:t>
            </a:r>
            <a:r>
              <a:rPr lang="en-US" dirty="0" err="1"/>
              <a:t>pourcentage</a:t>
            </a:r>
            <a:r>
              <a:rPr lang="en-US" dirty="0"/>
              <a:t> de femmes</a:t>
            </a:r>
          </a:p>
          <a:p>
            <a:pPr lvl="2"/>
            <a:r>
              <a:rPr lang="en-US" dirty="0"/>
              <a:t>Les pr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/>
              <a:t>visions d’un </a:t>
            </a:r>
            <a:r>
              <a:rPr lang="en-US" dirty="0" err="1"/>
              <a:t>groupe</a:t>
            </a:r>
            <a:r>
              <a:rPr lang="en-US" dirty="0"/>
              <a:t> sup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 err="1"/>
              <a:t>rieures</a:t>
            </a:r>
            <a:r>
              <a:rPr lang="en-US" dirty="0"/>
              <a:t> 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lang="en-US" dirty="0"/>
              <a:t> </a:t>
            </a:r>
            <a:r>
              <a:rPr lang="en-US" dirty="0" err="1"/>
              <a:t>celles</a:t>
            </a:r>
            <a:r>
              <a:rPr lang="en-US" dirty="0"/>
              <a:t> des experts</a:t>
            </a:r>
          </a:p>
          <a:p>
            <a:pPr lvl="2"/>
            <a:r>
              <a:rPr lang="en-US" dirty="0" err="1"/>
              <a:t>L’intelligence</a:t>
            </a:r>
            <a:r>
              <a:rPr lang="en-US" dirty="0"/>
              <a:t> collective </a:t>
            </a:r>
            <a:r>
              <a:rPr lang="en-US" dirty="0" err="1"/>
              <a:t>s’est</a:t>
            </a:r>
            <a:r>
              <a:rPr lang="en-US" dirty="0"/>
              <a:t> </a:t>
            </a:r>
            <a:r>
              <a:rPr lang="en-US" dirty="0" err="1"/>
              <a:t>jusqu’ici</a:t>
            </a:r>
            <a:r>
              <a:rPr lang="en-US" dirty="0"/>
              <a:t> </a:t>
            </a:r>
            <a:r>
              <a:rPr lang="en-US" dirty="0" err="1"/>
              <a:t>appliqu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/>
              <a:t>e </a:t>
            </a:r>
            <a:r>
              <a:rPr lang="en-US" dirty="0" err="1"/>
              <a:t>uniquement</a:t>
            </a:r>
            <a:r>
              <a:rPr lang="en-US" dirty="0"/>
              <a:t> aux </a:t>
            </a:r>
            <a:r>
              <a:rPr lang="en-US" dirty="0" err="1"/>
              <a:t>donn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/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406147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E1BB-0660-46C1-87CA-B11C5743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80" y="221490"/>
            <a:ext cx="10774278" cy="69290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Quatre </a:t>
            </a:r>
            <a:r>
              <a:rPr lang="en-US" sz="4400" dirty="0" err="1"/>
              <a:t>bouquins</a:t>
            </a:r>
            <a:r>
              <a:rPr lang="en-US" sz="4400" dirty="0"/>
              <a:t> pour </a:t>
            </a:r>
            <a:r>
              <a:rPr lang="en-US" sz="4400" dirty="0" err="1"/>
              <a:t>aller</a:t>
            </a:r>
            <a:r>
              <a:rPr lang="en-US" sz="4400" dirty="0"/>
              <a:t> plus loin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6F46135-F8C2-4135-A9E4-5F2F97645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51" y="1971600"/>
            <a:ext cx="1803493" cy="2914800"/>
          </a:xfrm>
          <a:prstGeom prst="rect">
            <a:avLst/>
          </a:prstGeom>
        </p:spPr>
      </p:pic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50C1AA6-D2C3-4CED-A297-135A285DD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0" y="1835068"/>
            <a:ext cx="1987652" cy="3149762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13AE1A69-DF0B-48E3-AD3F-844DFA018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3170"/>
            <a:ext cx="2000353" cy="3111660"/>
          </a:xfrm>
          <a:prstGeom prst="rect">
            <a:avLst/>
          </a:prstGeom>
        </p:spPr>
      </p:pic>
      <p:pic>
        <p:nvPicPr>
          <p:cNvPr id="13" name="Picture 12" descr="A statue of 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20736157-2550-4EB5-8DE8-09395324C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22" y="1796966"/>
            <a:ext cx="1930499" cy="32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C247-E49C-034D-A17C-AF9B66DD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2" y="159792"/>
            <a:ext cx="5561549" cy="1285849"/>
          </a:xfrm>
        </p:spPr>
        <p:txBody>
          <a:bodyPr anchor="ctr">
            <a:normAutofit/>
          </a:bodyPr>
          <a:lstStyle/>
          <a:p>
            <a:r>
              <a:rPr lang="en-US" sz="3733" dirty="0"/>
              <a:t> Research Assistant</a:t>
            </a:r>
            <a:br>
              <a:rPr lang="en-US" sz="3733" dirty="0"/>
            </a:br>
            <a:r>
              <a:rPr lang="en-US" sz="3733" dirty="0"/>
              <a:t>As A Service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D506D-0235-3A4C-8B8D-D064C62A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Causality Link, LLC. All Rights Reserved. Confidential &amp; Proprietary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52E9A-D7AC-5A40-A353-768F09D4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DDDE-D705-094A-A7A8-F93D4E3B6560}" type="slidenum">
              <a:rPr lang="en-US" smtClean="0"/>
              <a:t>5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65E3E2-321F-B449-9729-CFA0A7575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3" y="1781857"/>
            <a:ext cx="5561548" cy="2258446"/>
          </a:xfrm>
        </p:spPr>
        <p:txBody>
          <a:bodyPr>
            <a:normAutofit fontScale="92500"/>
          </a:bodyPr>
          <a:lstStyle/>
          <a:p>
            <a:pPr algn="ctr" fontAlgn="ctr">
              <a:lnSpc>
                <a:spcPct val="150000"/>
              </a:lnSpc>
            </a:pPr>
            <a:r>
              <a:rPr lang="en-US" sz="1733"/>
              <a:t>Our AI-powered research platform extracts the knowledge contained within millions of documents and other text-based sources to provide investors and analysts with a unique perspective on companies, industries and macroeconomics.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032D41-F8CB-4049-A64B-3702010D7CF0}"/>
              </a:ext>
            </a:extLst>
          </p:cNvPr>
          <p:cNvSpPr/>
          <p:nvPr/>
        </p:nvSpPr>
        <p:spPr>
          <a:xfrm>
            <a:off x="2440153" y="1523639"/>
            <a:ext cx="897147" cy="115019"/>
          </a:xfrm>
          <a:prstGeom prst="rect">
            <a:avLst/>
          </a:prstGeom>
          <a:solidFill>
            <a:srgbClr val="24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B0D48B-7BB2-4BA4-B090-855E47B79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8" r="12542" b="-2"/>
          <a:stretch/>
        </p:blipFill>
        <p:spPr>
          <a:xfrm>
            <a:off x="5813098" y="14"/>
            <a:ext cx="6378903" cy="5633531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E505CD5-3FEC-CD46-A963-4A6BCB00BC42}"/>
              </a:ext>
            </a:extLst>
          </p:cNvPr>
          <p:cNvGrpSpPr/>
          <p:nvPr/>
        </p:nvGrpSpPr>
        <p:grpSpPr>
          <a:xfrm>
            <a:off x="947399" y="5365616"/>
            <a:ext cx="10297203" cy="830316"/>
            <a:chOff x="173864" y="5226269"/>
            <a:chExt cx="10297203" cy="83031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87D215A6-55EA-244E-B677-134AD82AAF32}"/>
                </a:ext>
              </a:extLst>
            </p:cNvPr>
            <p:cNvSpPr/>
            <p:nvPr/>
          </p:nvSpPr>
          <p:spPr>
            <a:xfrm>
              <a:off x="173864" y="5226269"/>
              <a:ext cx="1350136" cy="830316"/>
            </a:xfrm>
            <a:prstGeom prst="roundRect">
              <a:avLst/>
            </a:prstGeom>
            <a:solidFill>
              <a:srgbClr val="1B4978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Founded</a:t>
              </a:r>
              <a:r>
                <a:rPr lang="en-US"/>
                <a:t> in Utah 2016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DAD7BA1-B282-6B49-B4E6-716073065AE4}"/>
                </a:ext>
              </a:extLst>
            </p:cNvPr>
            <p:cNvSpPr/>
            <p:nvPr/>
          </p:nvSpPr>
          <p:spPr>
            <a:xfrm>
              <a:off x="1577426" y="5226269"/>
              <a:ext cx="2596056" cy="830316"/>
            </a:xfrm>
            <a:prstGeom prst="roundRect">
              <a:avLst/>
            </a:prstGeom>
            <a:solidFill>
              <a:srgbClr val="1B4978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2016: $3M Seed</a:t>
              </a:r>
            </a:p>
            <a:p>
              <a:pPr algn="ctr"/>
              <a:r>
                <a:rPr lang="en-US" sz="1400"/>
                <a:t>Ken Nickerson, PDT Trading</a:t>
              </a:r>
            </a:p>
            <a:p>
              <a:pPr algn="ctr"/>
              <a:r>
                <a:rPr lang="en-US" sz="1400"/>
                <a:t>Tom Strat, DARPA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B6CD2AE8-4EF0-7F44-95ED-E999BEDF2F69}"/>
                </a:ext>
              </a:extLst>
            </p:cNvPr>
            <p:cNvSpPr/>
            <p:nvPr/>
          </p:nvSpPr>
          <p:spPr>
            <a:xfrm>
              <a:off x="4226908" y="5226269"/>
              <a:ext cx="4771698" cy="830316"/>
            </a:xfrm>
            <a:prstGeom prst="roundRect">
              <a:avLst/>
            </a:prstGeom>
            <a:solidFill>
              <a:srgbClr val="1B4978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Partnership w/ Toulouse School of Economics</a:t>
              </a:r>
            </a:p>
            <a:p>
              <a:pPr algn="ctr"/>
              <a:r>
                <a:rPr lang="en-US" sz="1400"/>
                <a:t>Board Member Jean Tirole, Nobel Prize in Economics</a:t>
              </a:r>
            </a:p>
            <a:p>
              <a:pPr algn="ctr"/>
              <a:r>
                <a:rPr lang="en-US" sz="1400"/>
                <a:t>Three joint research projects underway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C9ADF08-98A8-834F-92AE-39C87A590E8F}"/>
                </a:ext>
              </a:extLst>
            </p:cNvPr>
            <p:cNvSpPr/>
            <p:nvPr/>
          </p:nvSpPr>
          <p:spPr>
            <a:xfrm>
              <a:off x="9052033" y="5226269"/>
              <a:ext cx="1419034" cy="830316"/>
            </a:xfrm>
            <a:prstGeom prst="roundRect">
              <a:avLst/>
            </a:prstGeom>
            <a:solidFill>
              <a:srgbClr val="1B4978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2020: $5M </a:t>
              </a:r>
              <a:r>
                <a:rPr lang="en-US"/>
                <a:t>Series A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6C21C0D-8984-7C49-B3CB-568800325995}"/>
              </a:ext>
            </a:extLst>
          </p:cNvPr>
          <p:cNvSpPr txBox="1"/>
          <p:nvPr/>
        </p:nvSpPr>
        <p:spPr>
          <a:xfrm>
            <a:off x="220968" y="3971341"/>
            <a:ext cx="5367933" cy="11237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rgbClr val="221F20"/>
                </a:solidFill>
                <a:effectLst/>
              </a:rPr>
              <a:t>“Causality Link’s focus on causal links or “the why” is clearly the next huge step forward in the use of AI systems for the investment research process.”</a:t>
            </a:r>
            <a:endParaRPr lang="en-US" sz="1600" b="1"/>
          </a:p>
          <a:p>
            <a:pPr algn="ctr"/>
            <a:r>
              <a:rPr lang="en-US" sz="1200"/>
              <a:t>Michael Mayhew Integrity Research 10/15/2020</a:t>
            </a:r>
            <a:endParaRPr lang="en-US" sz="1100" b="1"/>
          </a:p>
        </p:txBody>
      </p:sp>
    </p:spTree>
    <p:extLst>
      <p:ext uri="{BB962C8B-B14F-4D97-AF65-F5344CB8AC3E}">
        <p14:creationId xmlns:p14="http://schemas.microsoft.com/office/powerpoint/2010/main" val="129423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EEFE4659-7744-4E99-A9B6-D2143AECE88A}"/>
              </a:ext>
            </a:extLst>
          </p:cNvPr>
          <p:cNvSpPr/>
          <p:nvPr/>
        </p:nvSpPr>
        <p:spPr>
          <a:xfrm rot="17058426">
            <a:off x="6537569" y="3535163"/>
            <a:ext cx="1661694" cy="2389235"/>
          </a:xfrm>
          <a:prstGeom prst="triangle">
            <a:avLst>
              <a:gd name="adj" fmla="val 137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D98AD248-4672-4A62-9BE2-59CB3280905A}"/>
              </a:ext>
            </a:extLst>
          </p:cNvPr>
          <p:cNvSpPr/>
          <p:nvPr/>
        </p:nvSpPr>
        <p:spPr>
          <a:xfrm rot="15180501">
            <a:off x="6868289" y="1310917"/>
            <a:ext cx="1904811" cy="4337403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1948B6D9-1915-448A-AA34-A291B26DCFDA}"/>
              </a:ext>
            </a:extLst>
          </p:cNvPr>
          <p:cNvSpPr/>
          <p:nvPr/>
        </p:nvSpPr>
        <p:spPr>
          <a:xfrm rot="13753086">
            <a:off x="5865288" y="244582"/>
            <a:ext cx="2368431" cy="4641856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222E4053-8F7D-4A18-8FA4-DF37CE436703}"/>
              </a:ext>
            </a:extLst>
          </p:cNvPr>
          <p:cNvSpPr/>
          <p:nvPr/>
        </p:nvSpPr>
        <p:spPr>
          <a:xfrm rot="10800000">
            <a:off x="778105" y="2662743"/>
            <a:ext cx="4856352" cy="745983"/>
          </a:xfrm>
          <a:prstGeom prst="triangle">
            <a:avLst>
              <a:gd name="adj" fmla="val 4952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57" name="Table 57">
            <a:extLst>
              <a:ext uri="{FF2B5EF4-FFF2-40B4-BE49-F238E27FC236}">
                <a16:creationId xmlns:a16="http://schemas.microsoft.com/office/drawing/2014/main" id="{50C49674-6C20-477A-B0EA-0047B74F8CF1}"/>
              </a:ext>
            </a:extLst>
          </p:cNvPr>
          <p:cNvGraphicFramePr>
            <a:graphicFrameLocks noGrp="1"/>
          </p:cNvGraphicFramePr>
          <p:nvPr/>
        </p:nvGraphicFramePr>
        <p:xfrm>
          <a:off x="300719" y="1785428"/>
          <a:ext cx="6055005" cy="868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001">
                  <a:extLst>
                    <a:ext uri="{9D8B030D-6E8A-4147-A177-3AD203B41FA5}">
                      <a16:colId xmlns:a16="http://schemas.microsoft.com/office/drawing/2014/main" val="747920708"/>
                    </a:ext>
                  </a:extLst>
                </a:gridCol>
                <a:gridCol w="1211001">
                  <a:extLst>
                    <a:ext uri="{9D8B030D-6E8A-4147-A177-3AD203B41FA5}">
                      <a16:colId xmlns:a16="http://schemas.microsoft.com/office/drawing/2014/main" val="3018747570"/>
                    </a:ext>
                  </a:extLst>
                </a:gridCol>
                <a:gridCol w="1211001">
                  <a:extLst>
                    <a:ext uri="{9D8B030D-6E8A-4147-A177-3AD203B41FA5}">
                      <a16:colId xmlns:a16="http://schemas.microsoft.com/office/drawing/2014/main" val="3978113212"/>
                    </a:ext>
                  </a:extLst>
                </a:gridCol>
                <a:gridCol w="1063281">
                  <a:extLst>
                    <a:ext uri="{9D8B030D-6E8A-4147-A177-3AD203B41FA5}">
                      <a16:colId xmlns:a16="http://schemas.microsoft.com/office/drawing/2014/main" val="2707951384"/>
                    </a:ext>
                  </a:extLst>
                </a:gridCol>
                <a:gridCol w="1358721">
                  <a:extLst>
                    <a:ext uri="{9D8B030D-6E8A-4147-A177-3AD203B41FA5}">
                      <a16:colId xmlns:a16="http://schemas.microsoft.com/office/drawing/2014/main" val="418161242"/>
                    </a:ext>
                  </a:extLst>
                </a:gridCol>
              </a:tblGrid>
              <a:tr h="868259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+mj-lt"/>
                        </a:rPr>
                        <a:t>World News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+mj-lt"/>
                        </a:rPr>
                        <a:t>Broker Research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+mj-lt"/>
                        </a:rPr>
                        <a:t>Earnings Call Transcripts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+mj-lt"/>
                        </a:rPr>
                        <a:t>       Filings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+mj-lt"/>
                        </a:rPr>
                        <a:t>In-House Research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4295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923D0E7-9D3C-4F09-BC01-E40E42E6C4E7}"/>
              </a:ext>
            </a:extLst>
          </p:cNvPr>
          <p:cNvSpPr/>
          <p:nvPr/>
        </p:nvSpPr>
        <p:spPr>
          <a:xfrm>
            <a:off x="1076606" y="5951755"/>
            <a:ext cx="1730851" cy="382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Graphic 12" descr="Cloud">
            <a:extLst>
              <a:ext uri="{FF2B5EF4-FFF2-40B4-BE49-F238E27FC236}">
                <a16:creationId xmlns:a16="http://schemas.microsoft.com/office/drawing/2014/main" id="{36E7ED11-2792-4CAE-9480-684F32A4E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03" y="1897301"/>
            <a:ext cx="5816764" cy="58167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Brain">
            <a:extLst>
              <a:ext uri="{FF2B5EF4-FFF2-40B4-BE49-F238E27FC236}">
                <a16:creationId xmlns:a16="http://schemas.microsoft.com/office/drawing/2014/main" id="{A02C2ACC-A3FC-4F21-A7C6-2FC627ED1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9960" y="3956093"/>
            <a:ext cx="2073173" cy="2073173"/>
          </a:xfrm>
          <a:prstGeom prst="rect">
            <a:avLst/>
          </a:prstGeom>
        </p:spPr>
      </p:pic>
      <p:pic>
        <p:nvPicPr>
          <p:cNvPr id="10" name="Graphic 9" descr="Building">
            <a:extLst>
              <a:ext uri="{FF2B5EF4-FFF2-40B4-BE49-F238E27FC236}">
                <a16:creationId xmlns:a16="http://schemas.microsoft.com/office/drawing/2014/main" id="{E37D3F46-E4DE-49FA-9AF8-82ACEE473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68661" y="1213158"/>
            <a:ext cx="799108" cy="92848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3D04338-C8B4-4737-923F-B81DC675E50D}"/>
              </a:ext>
            </a:extLst>
          </p:cNvPr>
          <p:cNvSpPr txBox="1"/>
          <p:nvPr/>
        </p:nvSpPr>
        <p:spPr>
          <a:xfrm>
            <a:off x="2317734" y="4125453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4"/>
                </a:solidFill>
              </a:rPr>
              <a:t>events</a:t>
            </a:r>
            <a:endParaRPr lang="en-US" sz="1600" b="1">
              <a:solidFill>
                <a:schemeClr val="accent4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B8D575-CDDD-429F-BEFB-EB82678F5E2E}"/>
              </a:ext>
            </a:extLst>
          </p:cNvPr>
          <p:cNvSpPr txBox="1"/>
          <p:nvPr/>
        </p:nvSpPr>
        <p:spPr>
          <a:xfrm>
            <a:off x="4488931" y="4733501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companies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F54D53-69B9-4F33-B300-DFEF7BBBA645}"/>
              </a:ext>
            </a:extLst>
          </p:cNvPr>
          <p:cNvSpPr txBox="1"/>
          <p:nvPr/>
        </p:nvSpPr>
        <p:spPr>
          <a:xfrm>
            <a:off x="2527542" y="3432522"/>
            <a:ext cx="16578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accent4"/>
                </a:solidFill>
              </a:rPr>
              <a:t>micro &amp; </a:t>
            </a:r>
          </a:p>
          <a:p>
            <a:pPr algn="ctr"/>
            <a:r>
              <a:rPr lang="en-US" sz="1400" b="1">
                <a:solidFill>
                  <a:schemeClr val="accent4"/>
                </a:solidFill>
              </a:rPr>
              <a:t>macroeconomic</a:t>
            </a:r>
          </a:p>
          <a:p>
            <a:pPr algn="ctr"/>
            <a:r>
              <a:rPr lang="en-US" sz="1400" b="1">
                <a:solidFill>
                  <a:schemeClr val="accent4"/>
                </a:solidFill>
              </a:rPr>
              <a:t>indicators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03761A-68FF-4C64-BA0D-8402073FA69F}"/>
              </a:ext>
            </a:extLst>
          </p:cNvPr>
          <p:cNvSpPr txBox="1"/>
          <p:nvPr/>
        </p:nvSpPr>
        <p:spPr>
          <a:xfrm>
            <a:off x="4201452" y="4136127"/>
            <a:ext cx="971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forecasts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B36F466-FAC1-45C8-8148-5066185F2856}"/>
              </a:ext>
            </a:extLst>
          </p:cNvPr>
          <p:cNvSpPr txBox="1"/>
          <p:nvPr/>
        </p:nvSpPr>
        <p:spPr>
          <a:xfrm>
            <a:off x="5049366" y="5531929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causal links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365FD3-5823-4B5E-8C64-E51C94930B26}"/>
              </a:ext>
            </a:extLst>
          </p:cNvPr>
          <p:cNvSpPr txBox="1"/>
          <p:nvPr/>
        </p:nvSpPr>
        <p:spPr>
          <a:xfrm>
            <a:off x="4514510" y="5243626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commodities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0EA6D89-97B0-4D98-AC24-27010248AC4D}"/>
              </a:ext>
            </a:extLst>
          </p:cNvPr>
          <p:cNvSpPr txBox="1"/>
          <p:nvPr/>
        </p:nvSpPr>
        <p:spPr>
          <a:xfrm>
            <a:off x="2288880" y="5252426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people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116BEEC-50B9-491E-973B-751752C992CF}"/>
              </a:ext>
            </a:extLst>
          </p:cNvPr>
          <p:cNvSpPr txBox="1"/>
          <p:nvPr/>
        </p:nvSpPr>
        <p:spPr>
          <a:xfrm>
            <a:off x="1392786" y="5523221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currencies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0B00EC-0A68-425C-961E-9B448DC04C3F}"/>
              </a:ext>
            </a:extLst>
          </p:cNvPr>
          <p:cNvSpPr txBox="1"/>
          <p:nvPr/>
        </p:nvSpPr>
        <p:spPr>
          <a:xfrm>
            <a:off x="4948809" y="4977711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products</a:t>
            </a:r>
          </a:p>
        </p:txBody>
      </p:sp>
      <p:pic>
        <p:nvPicPr>
          <p:cNvPr id="11" name="Graphic 10" descr="Earth globe Americas">
            <a:extLst>
              <a:ext uri="{FF2B5EF4-FFF2-40B4-BE49-F238E27FC236}">
                <a16:creationId xmlns:a16="http://schemas.microsoft.com/office/drawing/2014/main" id="{DB394334-97F2-44CA-939E-8B84030B62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7504" y="994600"/>
            <a:ext cx="1191605" cy="1230753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C75EF5C8-BF9A-42C4-B836-BA17CC5C62A7}"/>
              </a:ext>
            </a:extLst>
          </p:cNvPr>
          <p:cNvSpPr txBox="1"/>
          <p:nvPr/>
        </p:nvSpPr>
        <p:spPr>
          <a:xfrm>
            <a:off x="1440704" y="4598864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24 languages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E6131A7-4C9C-44B6-AA7B-9F84F256819E}"/>
              </a:ext>
            </a:extLst>
          </p:cNvPr>
          <p:cNvSpPr txBox="1"/>
          <p:nvPr/>
        </p:nvSpPr>
        <p:spPr>
          <a:xfrm>
            <a:off x="1338477" y="5233479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industries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76B6638-C5C9-40E5-8BB5-BCF48E944D27}"/>
              </a:ext>
            </a:extLst>
          </p:cNvPr>
          <p:cNvSpPr txBox="1"/>
          <p:nvPr/>
        </p:nvSpPr>
        <p:spPr>
          <a:xfrm>
            <a:off x="1294262" y="4922499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geographies</a:t>
            </a:r>
          </a:p>
        </p:txBody>
      </p:sp>
      <p:pic>
        <p:nvPicPr>
          <p:cNvPr id="3119" name="Picture 3118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29C47A75-B0DC-4CC2-B803-1240B42B6A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1186" y="5717942"/>
            <a:ext cx="2520880" cy="445356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ABC299C3-FDF8-4BF4-A72F-6708B9771D80}"/>
              </a:ext>
            </a:extLst>
          </p:cNvPr>
          <p:cNvSpPr txBox="1"/>
          <p:nvPr/>
        </p:nvSpPr>
        <p:spPr>
          <a:xfrm>
            <a:off x="4616599" y="4413236"/>
            <a:ext cx="971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4"/>
                </a:solidFill>
              </a:rPr>
              <a:t>trends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F44E102-916B-4A32-8C65-68C76AF941B6}"/>
              </a:ext>
            </a:extLst>
          </p:cNvPr>
          <p:cNvSpPr txBox="1"/>
          <p:nvPr/>
        </p:nvSpPr>
        <p:spPr>
          <a:xfrm>
            <a:off x="2178045" y="390552"/>
            <a:ext cx="372647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700" b="1" spc="151">
              <a:solidFill>
                <a:schemeClr val="tx2"/>
              </a:solidFill>
              <a:latin typeface="Montserrat" pitchFamily="2" charset="77"/>
              <a:ea typeface="Roboto" panose="02000000000000000000" pitchFamily="2" charset="0"/>
              <a:cs typeface="Poppins Medium" pitchFamily="2" charset="77"/>
            </a:endParaRPr>
          </a:p>
        </p:txBody>
      </p:sp>
      <p:pic>
        <p:nvPicPr>
          <p:cNvPr id="3085" name="Graphic 3084" descr="Document">
            <a:extLst>
              <a:ext uri="{FF2B5EF4-FFF2-40B4-BE49-F238E27FC236}">
                <a16:creationId xmlns:a16="http://schemas.microsoft.com/office/drawing/2014/main" id="{2E6983F0-2EC7-448D-A624-6B1D5ADC1C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52650" y="1204962"/>
            <a:ext cx="965476" cy="965476"/>
          </a:xfrm>
          <a:prstGeom prst="rect">
            <a:avLst/>
          </a:prstGeom>
        </p:spPr>
      </p:pic>
      <p:pic>
        <p:nvPicPr>
          <p:cNvPr id="3089" name="Graphic 3088" descr="Bar chart">
            <a:extLst>
              <a:ext uri="{FF2B5EF4-FFF2-40B4-BE49-F238E27FC236}">
                <a16:creationId xmlns:a16="http://schemas.microsoft.com/office/drawing/2014/main" id="{D5556D3E-EA4F-4477-B226-9911EB084E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65199" y="1190335"/>
            <a:ext cx="923967" cy="923967"/>
          </a:xfrm>
          <a:prstGeom prst="rect">
            <a:avLst/>
          </a:prstGeom>
        </p:spPr>
      </p:pic>
      <p:pic>
        <p:nvPicPr>
          <p:cNvPr id="9" name="Graphic 8" descr="City">
            <a:extLst>
              <a:ext uri="{FF2B5EF4-FFF2-40B4-BE49-F238E27FC236}">
                <a16:creationId xmlns:a16="http://schemas.microsoft.com/office/drawing/2014/main" id="{744F4204-D512-4C2C-9824-D027A6D338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75797" y="948764"/>
            <a:ext cx="1219200" cy="12192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E512F86-DEE5-402D-AA91-01392459338F}"/>
              </a:ext>
            </a:extLst>
          </p:cNvPr>
          <p:cNvSpPr txBox="1"/>
          <p:nvPr/>
        </p:nvSpPr>
        <p:spPr>
          <a:xfrm>
            <a:off x="6631902" y="4851450"/>
            <a:ext cx="155516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/>
              <a:t>   </a:t>
            </a:r>
            <a:r>
              <a:rPr lang="en-US" sz="1867" err="1">
                <a:latin typeface="+mj-lt"/>
              </a:rPr>
              <a:t>DaaS</a:t>
            </a:r>
            <a:endParaRPr lang="en-US" sz="240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10C4B5-C2E9-4035-8AA0-172082513B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00303" y="4221392"/>
            <a:ext cx="4136228" cy="166854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877CBE-4F92-47B9-9073-C494D24B88F3}"/>
              </a:ext>
            </a:extLst>
          </p:cNvPr>
          <p:cNvSpPr txBox="1"/>
          <p:nvPr/>
        </p:nvSpPr>
        <p:spPr>
          <a:xfrm>
            <a:off x="7651531" y="2414233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>
                <a:latin typeface="+mj-lt"/>
              </a:rPr>
              <a:t>SaaS</a:t>
            </a:r>
            <a:endParaRPr lang="en-US" sz="240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F683A-5FB3-488C-AD26-D6690D542083}"/>
              </a:ext>
            </a:extLst>
          </p:cNvPr>
          <p:cNvSpPr txBox="1"/>
          <p:nvPr/>
        </p:nvSpPr>
        <p:spPr>
          <a:xfrm>
            <a:off x="7986315" y="3379009"/>
            <a:ext cx="141256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>
                <a:latin typeface="+mj-lt"/>
              </a:rPr>
              <a:t>Dashboards</a:t>
            </a:r>
            <a:endParaRPr lang="en-US" sz="240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69D34-D5AC-4C80-AA5C-3219217CE2A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04082" y="159512"/>
            <a:ext cx="2684360" cy="2079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3089">
            <a:extLst>
              <a:ext uri="{FF2B5EF4-FFF2-40B4-BE49-F238E27FC236}">
                <a16:creationId xmlns:a16="http://schemas.microsoft.com/office/drawing/2014/main" id="{2B21A9F3-171B-493A-B112-A22D79A331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26973" y="1761109"/>
            <a:ext cx="2169303" cy="270431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F88662-2244-4DEA-BE1E-A43E04F1C423}"/>
              </a:ext>
            </a:extLst>
          </p:cNvPr>
          <p:cNvSpPr txBox="1"/>
          <p:nvPr/>
        </p:nvSpPr>
        <p:spPr>
          <a:xfrm rot="20452009">
            <a:off x="9266186" y="4860821"/>
            <a:ext cx="178927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>
                <a:solidFill>
                  <a:schemeClr val="accent5"/>
                </a:solidFill>
              </a:rPr>
              <a:t>Sample query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273B28B4-CE93-4784-9CCC-821ED08D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7" y="175913"/>
            <a:ext cx="6872397" cy="858502"/>
          </a:xfrm>
        </p:spPr>
        <p:txBody>
          <a:bodyPr anchor="ctr">
            <a:normAutofit/>
          </a:bodyPr>
          <a:lstStyle/>
          <a:p>
            <a:r>
              <a:rPr lang="en-US" sz="4400" dirty="0"/>
              <a:t>AI Research Assistant</a:t>
            </a:r>
            <a:endParaRPr lang="en-US" sz="3733" dirty="0"/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01407B27-1866-46AC-9E2A-59E4C7189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08520" y="6291525"/>
            <a:ext cx="8361405" cy="486833"/>
          </a:xfrm>
        </p:spPr>
        <p:txBody>
          <a:bodyPr/>
          <a:lstStyle/>
          <a:p>
            <a:r>
              <a:rPr lang="en-US"/>
              <a:t>Confidential – Copyright Causality Link 2021</a:t>
            </a:r>
          </a:p>
        </p:txBody>
      </p:sp>
    </p:spTree>
    <p:extLst>
      <p:ext uri="{BB962C8B-B14F-4D97-AF65-F5344CB8AC3E}">
        <p14:creationId xmlns:p14="http://schemas.microsoft.com/office/powerpoint/2010/main" val="88689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E1BB-0660-46C1-87CA-B11C5743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80" y="221490"/>
            <a:ext cx="10774278" cy="69290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Les deux </a:t>
            </a:r>
            <a:r>
              <a:rPr lang="fr-FR" sz="44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él</a:t>
            </a:r>
            <a:r>
              <a:rPr lang="fr-FR" sz="4400"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sz="4400" dirty="0" err="1"/>
              <a:t>ments</a:t>
            </a:r>
            <a:r>
              <a:rPr lang="en-US" sz="4400" dirty="0"/>
              <a:t> </a:t>
            </a:r>
            <a:r>
              <a:rPr lang="en-US" sz="4400" dirty="0" err="1"/>
              <a:t>essentiels</a:t>
            </a:r>
            <a:r>
              <a:rPr lang="en-US" sz="4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B45EC-D4CF-433A-A5C7-65291B7BB8AE}"/>
              </a:ext>
            </a:extLst>
          </p:cNvPr>
          <p:cNvSpPr txBox="1"/>
          <p:nvPr/>
        </p:nvSpPr>
        <p:spPr>
          <a:xfrm>
            <a:off x="312234" y="1139948"/>
            <a:ext cx="117567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 signal (les </a:t>
            </a:r>
            <a:r>
              <a:rPr lang="en-US" b="1" dirty="0" err="1"/>
              <a:t>noeuds</a:t>
            </a:r>
            <a:r>
              <a:rPr lang="en-US" b="1" dirty="0"/>
              <a:t>)</a:t>
            </a:r>
          </a:p>
          <a:p>
            <a:endParaRPr lang="en-US" b="1" dirty="0"/>
          </a:p>
          <a:p>
            <a:r>
              <a:rPr lang="en-US" dirty="0"/>
              <a:t>	Les </a:t>
            </a:r>
            <a:r>
              <a:rPr lang="en-US" dirty="0" err="1"/>
              <a:t>valeurs</a:t>
            </a:r>
            <a:r>
              <a:rPr lang="en-US" dirty="0"/>
              <a:t> num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 err="1"/>
              <a:t>riques</a:t>
            </a:r>
            <a:r>
              <a:rPr lang="en-US" dirty="0"/>
              <a:t> des millions </a:t>
            </a:r>
            <a:r>
              <a:rPr lang="en-US" dirty="0" err="1"/>
              <a:t>d’indicateurs</a:t>
            </a:r>
            <a:r>
              <a:rPr lang="en-US" dirty="0"/>
              <a:t> int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 err="1"/>
              <a:t>ressants</a:t>
            </a:r>
            <a:endParaRPr lang="en-US" dirty="0"/>
          </a:p>
          <a:p>
            <a:r>
              <a:rPr lang="en-US" dirty="0"/>
              <a:t>		Les </a:t>
            </a:r>
            <a:r>
              <a:rPr lang="en-US" dirty="0" err="1"/>
              <a:t>valeurs</a:t>
            </a:r>
            <a:r>
              <a:rPr lang="en-US" dirty="0"/>
              <a:t> macro-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 err="1"/>
              <a:t>conomiques</a:t>
            </a:r>
            <a:r>
              <a:rPr lang="en-US" dirty="0"/>
              <a:t> (GDP, </a:t>
            </a:r>
            <a:r>
              <a:rPr lang="en-US" dirty="0" err="1"/>
              <a:t>taux</a:t>
            </a:r>
            <a:r>
              <a:rPr lang="en-US" dirty="0"/>
              <a:t> de </a:t>
            </a:r>
            <a:r>
              <a:rPr lang="en-US" dirty="0" err="1"/>
              <a:t>chomage</a:t>
            </a:r>
            <a:r>
              <a:rPr lang="en-US" dirty="0"/>
              <a:t>, inflation, </a:t>
            </a:r>
            <a:r>
              <a:rPr lang="en-US" dirty="0" err="1"/>
              <a:t>taux</a:t>
            </a:r>
            <a:r>
              <a:rPr lang="en-US" dirty="0"/>
              <a:t> de change…)</a:t>
            </a:r>
          </a:p>
          <a:p>
            <a:r>
              <a:rPr lang="en-US" dirty="0"/>
              <a:t>		Les </a:t>
            </a:r>
            <a:r>
              <a:rPr lang="en-US" dirty="0" err="1"/>
              <a:t>valeurs</a:t>
            </a:r>
            <a:r>
              <a:rPr lang="en-US" dirty="0"/>
              <a:t> micro-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 err="1"/>
              <a:t>conomiques</a:t>
            </a:r>
            <a:endParaRPr lang="en-US" dirty="0"/>
          </a:p>
          <a:p>
            <a:r>
              <a:rPr lang="en-US" dirty="0"/>
              <a:t>			Mati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è</a:t>
            </a:r>
            <a:r>
              <a:rPr lang="en-US" dirty="0"/>
              <a:t>res </a:t>
            </a:r>
            <a:r>
              <a:rPr lang="en-US" dirty="0" err="1"/>
              <a:t>premi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è</a:t>
            </a:r>
            <a:r>
              <a:rPr lang="en-US" dirty="0"/>
              <a:t>res</a:t>
            </a:r>
          </a:p>
          <a:p>
            <a:r>
              <a:rPr lang="en-US" dirty="0"/>
              <a:t>			</a:t>
            </a:r>
            <a:r>
              <a:rPr lang="en-US" dirty="0" err="1"/>
              <a:t>Entreprises</a:t>
            </a:r>
            <a:r>
              <a:rPr lang="en-US" dirty="0"/>
              <a:t> (revenue, profits, employ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/>
              <a:t>s, </a:t>
            </a:r>
            <a:r>
              <a:rPr lang="en-US" dirty="0" err="1"/>
              <a:t>investissements</a:t>
            </a:r>
            <a:r>
              <a:rPr lang="en-US" dirty="0"/>
              <a:t>…)</a:t>
            </a:r>
          </a:p>
          <a:p>
            <a:r>
              <a:rPr lang="en-US" dirty="0"/>
              <a:t>			</a:t>
            </a:r>
          </a:p>
          <a:p>
            <a:r>
              <a:rPr lang="en-US" dirty="0"/>
              <a:t>	Les 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/>
              <a:t>v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è</a:t>
            </a:r>
            <a:r>
              <a:rPr lang="en-US" dirty="0" err="1"/>
              <a:t>nements</a:t>
            </a:r>
            <a:r>
              <a:rPr lang="en-US" dirty="0"/>
              <a:t> </a:t>
            </a:r>
            <a:r>
              <a:rPr lang="en-US" dirty="0" err="1"/>
              <a:t>importants</a:t>
            </a:r>
            <a:r>
              <a:rPr lang="en-US" dirty="0"/>
              <a:t>:</a:t>
            </a:r>
          </a:p>
          <a:p>
            <a:r>
              <a:rPr lang="en-US" dirty="0"/>
              <a:t>		D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 err="1"/>
              <a:t>cisions</a:t>
            </a:r>
            <a:r>
              <a:rPr lang="en-US" dirty="0"/>
              <a:t> et </a:t>
            </a:r>
            <a:r>
              <a:rPr lang="en-US" dirty="0" err="1"/>
              <a:t>programmes</a:t>
            </a:r>
            <a:r>
              <a:rPr lang="en-US" dirty="0"/>
              <a:t> </a:t>
            </a:r>
            <a:r>
              <a:rPr lang="en-US" dirty="0" err="1"/>
              <a:t>gouvernementaux</a:t>
            </a:r>
            <a:r>
              <a:rPr lang="en-US" dirty="0"/>
              <a:t> (Brexit, Covid Relief Bill)</a:t>
            </a:r>
          </a:p>
          <a:p>
            <a:r>
              <a:rPr lang="en-US" dirty="0"/>
              <a:t>		Catastrophes </a:t>
            </a:r>
            <a:r>
              <a:rPr lang="en-US" dirty="0" err="1"/>
              <a:t>naturelles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9E0AB5-60AD-457D-874B-093886FF1DCE}"/>
              </a:ext>
            </a:extLst>
          </p:cNvPr>
          <p:cNvSpPr txBox="1"/>
          <p:nvPr/>
        </p:nvSpPr>
        <p:spPr>
          <a:xfrm>
            <a:off x="221996" y="4504818"/>
            <a:ext cx="9722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 mod</a:t>
            </a:r>
            <a:r>
              <a:rPr lang="fr-FR" sz="18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è</a:t>
            </a:r>
            <a:r>
              <a:rPr lang="en-US" b="1" dirty="0"/>
              <a:t>le (les liens)</a:t>
            </a:r>
          </a:p>
          <a:p>
            <a:r>
              <a:rPr lang="en-US" b="1" dirty="0"/>
              <a:t>	</a:t>
            </a:r>
            <a:r>
              <a:rPr lang="en-US" dirty="0"/>
              <a:t>Les relations </a:t>
            </a:r>
            <a:r>
              <a:rPr lang="en-US" dirty="0" err="1"/>
              <a:t>causales</a:t>
            </a:r>
            <a:r>
              <a:rPr lang="en-US" dirty="0"/>
              <a:t> entre 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dirty="0"/>
              <a:t>v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è</a:t>
            </a:r>
            <a:r>
              <a:rPr lang="en-US" dirty="0" err="1"/>
              <a:t>nements</a:t>
            </a:r>
            <a:r>
              <a:rPr lang="en-US" dirty="0"/>
              <a:t> et </a:t>
            </a:r>
            <a:r>
              <a:rPr lang="en-US" dirty="0" err="1"/>
              <a:t>indicateurs</a:t>
            </a:r>
            <a:endParaRPr lang="en-US" dirty="0"/>
          </a:p>
          <a:p>
            <a:r>
              <a:rPr lang="en-US" dirty="0"/>
              <a:t>		“The US GDP decline in 2020 is due to the COVID pandemic.”</a:t>
            </a:r>
          </a:p>
          <a:p>
            <a:r>
              <a:rPr lang="en-US" dirty="0"/>
              <a:t>		“Every 5% increase of F-150 sales creates a 10% jump in Ford’s profits.”</a:t>
            </a:r>
          </a:p>
        </p:txBody>
      </p:sp>
    </p:spTree>
    <p:extLst>
      <p:ext uri="{BB962C8B-B14F-4D97-AF65-F5344CB8AC3E}">
        <p14:creationId xmlns:p14="http://schemas.microsoft.com/office/powerpoint/2010/main" val="339123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BE5AF-AB87-4046-897A-C67B487C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56F3-CCC5-4BE3-97F9-15AD3FFC92CC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84ABA-0874-4FE6-841B-63AB7DE3B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– Copyright Causality Link 2020</a:t>
            </a:r>
          </a:p>
        </p:txBody>
      </p:sp>
      <p:pic>
        <p:nvPicPr>
          <p:cNvPr id="11" name="Picture 6" descr="&gt;Collect">
            <a:extLst>
              <a:ext uri="{FF2B5EF4-FFF2-40B4-BE49-F238E27FC236}">
                <a16:creationId xmlns:a16="http://schemas.microsoft.com/office/drawing/2014/main" id="{DFCC8D35-F995-46F3-814E-07595E2BC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77" b="20676"/>
          <a:stretch/>
        </p:blipFill>
        <p:spPr bwMode="auto">
          <a:xfrm>
            <a:off x="478693" y="2134871"/>
            <a:ext cx="11316677" cy="27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1381A98-CA0B-D94C-AB45-20738FBA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4" y="108650"/>
            <a:ext cx="11610473" cy="738745"/>
          </a:xfrm>
        </p:spPr>
        <p:txBody>
          <a:bodyPr>
            <a:noAutofit/>
          </a:bodyPr>
          <a:lstStyle/>
          <a:p>
            <a:r>
              <a:rPr lang="en-US" sz="3200" dirty="0"/>
              <a:t>Le signal (bleu) United Airlines vs le prix de </a:t>
            </a:r>
            <a:r>
              <a:rPr lang="en-US" sz="3200" dirty="0" err="1"/>
              <a:t>l’action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2605B-CF49-4706-A902-5692DA910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752"/>
            <a:ext cx="12192000" cy="58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4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BE5AF-AB87-4046-897A-C67B487C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56F3-CCC5-4BE3-97F9-15AD3FFC92CC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84ABA-0874-4FE6-841B-63AB7DE3B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– Copyright Causality Link 2020</a:t>
            </a:r>
          </a:p>
        </p:txBody>
      </p:sp>
      <p:pic>
        <p:nvPicPr>
          <p:cNvPr id="11" name="Picture 6" descr="&gt;Collect">
            <a:extLst>
              <a:ext uri="{FF2B5EF4-FFF2-40B4-BE49-F238E27FC236}">
                <a16:creationId xmlns:a16="http://schemas.microsoft.com/office/drawing/2014/main" id="{DFCC8D35-F995-46F3-814E-07595E2BC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77" b="20676"/>
          <a:stretch/>
        </p:blipFill>
        <p:spPr bwMode="auto">
          <a:xfrm>
            <a:off x="478693" y="2134871"/>
            <a:ext cx="11316677" cy="27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1381A98-CA0B-D94C-AB45-20738FBA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4" y="108650"/>
            <a:ext cx="11610473" cy="738745"/>
          </a:xfrm>
        </p:spPr>
        <p:txBody>
          <a:bodyPr>
            <a:noAutofit/>
          </a:bodyPr>
          <a:lstStyle/>
          <a:p>
            <a:r>
              <a:rPr lang="en-US" sz="3200" dirty="0"/>
              <a:t>L‘</a:t>
            </a:r>
            <a:r>
              <a:rPr lang="fr-FR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sz="3200" dirty="0"/>
              <a:t>volution de la pr</a:t>
            </a:r>
            <a:r>
              <a:rPr lang="fr-FR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sz="3200" dirty="0"/>
              <a:t>vision de production de Tesla 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128E4A-072A-4A09-A889-4877D1036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395"/>
            <a:ext cx="12192000" cy="607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1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BA034A95A67E44B733519CC6908EAB" ma:contentTypeVersion="11" ma:contentTypeDescription="Create a new document." ma:contentTypeScope="" ma:versionID="63eacca63ded830e6917f98739649a08">
  <xsd:schema xmlns:xsd="http://www.w3.org/2001/XMLSchema" xmlns:xs="http://www.w3.org/2001/XMLSchema" xmlns:p="http://schemas.microsoft.com/office/2006/metadata/properties" xmlns:ns2="96e48899-8d1b-49d2-9b32-a7119135cc2d" xmlns:ns3="b0a509fb-b42f-4c67-bafc-6e793e0043fa" targetNamespace="http://schemas.microsoft.com/office/2006/metadata/properties" ma:root="true" ma:fieldsID="5893bbb8976bb91f37465fb828e933d8" ns2:_="" ns3:_="">
    <xsd:import namespace="96e48899-8d1b-49d2-9b32-a7119135cc2d"/>
    <xsd:import namespace="b0a509fb-b42f-4c67-bafc-6e793e0043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48899-8d1b-49d2-9b32-a7119135cc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509fb-b42f-4c67-bafc-6e793e0043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0a509fb-b42f-4c67-bafc-6e793e0043fa">
      <UserInfo>
        <DisplayName>Eric Jensen</DisplayName>
        <AccountId>6</AccountId>
        <AccountType/>
      </UserInfo>
      <UserInfo>
        <DisplayName>Pierre Haren</DisplayName>
        <AccountId>13</AccountId>
        <AccountType/>
      </UserInfo>
      <UserInfo>
        <DisplayName>Nevra Ledwon</DisplayName>
        <AccountId>35</AccountId>
        <AccountType/>
      </UserInfo>
      <UserInfo>
        <DisplayName>Olav Laudy</DisplayName>
        <AccountId>14</AccountId>
        <AccountType/>
      </UserInfo>
      <UserInfo>
        <DisplayName>Allen Ginsberg</DisplayName>
        <AccountId>30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ADF913-AC04-4CBD-8D2A-88C5C2C9794B}">
  <ds:schemaRefs>
    <ds:schemaRef ds:uri="96e48899-8d1b-49d2-9b32-a7119135cc2d"/>
    <ds:schemaRef ds:uri="b0a509fb-b42f-4c67-bafc-6e793e0043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54F842B-10AF-4F85-99DD-8FC65F3A8BC0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6e48899-8d1b-49d2-9b32-a7119135cc2d"/>
    <ds:schemaRef ds:uri="http://www.w3.org/XML/1998/namespace"/>
    <ds:schemaRef ds:uri="http://schemas.openxmlformats.org/package/2006/metadata/core-properties"/>
    <ds:schemaRef ds:uri="b0a509fb-b42f-4c67-bafc-6e793e0043f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134E8B7-E33F-4AE8-8308-68BC74BC74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805</Words>
  <Application>Microsoft Office PowerPoint</Application>
  <PresentationFormat>Widescreen</PresentationFormat>
  <Paragraphs>130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Montserrat</vt:lpstr>
      <vt:lpstr>Office Theme</vt:lpstr>
      <vt:lpstr>      11 Mars 2021</vt:lpstr>
      <vt:lpstr>PowerPoint Presentation</vt:lpstr>
      <vt:lpstr>Trois idées</vt:lpstr>
      <vt:lpstr>Quatre bouquins pour aller plus loin</vt:lpstr>
      <vt:lpstr> Research Assistant As A Service</vt:lpstr>
      <vt:lpstr>AI Research Assistant</vt:lpstr>
      <vt:lpstr>Les deux éléments essentiels </vt:lpstr>
      <vt:lpstr>Le signal (bleu) United Airlines vs le prix de l’action</vt:lpstr>
      <vt:lpstr>L‘évolution de la prévision de production de Tesla </vt:lpstr>
      <vt:lpstr>Le modèle causal courant de NIO</vt:lpstr>
      <vt:lpstr>Le modèle causal courant du Sénégal</vt:lpstr>
      <vt:lpstr>PowerPoint Presentation</vt:lpstr>
      <vt:lpstr>Futur proche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Jamison Silvester</dc:creator>
  <cp:lastModifiedBy>Pierre Haren</cp:lastModifiedBy>
  <cp:revision>3</cp:revision>
  <cp:lastPrinted>1601-01-01T00:00:00Z</cp:lastPrinted>
  <dcterms:created xsi:type="dcterms:W3CDTF">1601-01-01T00:00:00Z</dcterms:created>
  <dcterms:modified xsi:type="dcterms:W3CDTF">2021-03-21T17:25:14Z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0x01010089BA034A95A67E44B733519CC6908EAB</vt:lpwstr>
  </property>
</Properties>
</file>